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authors.xml" ContentType="application/vnd.ms-powerpoint.authors+xml"/>
  <Override PartName="/ppt/charts/colors2.xml" ContentType="application/vnd.ms-office.chartcolorstyle+xml"/>
  <Override PartName="/ppt/charts/chart2.xml" ContentType="application/vnd.openxmlformats-officedocument.drawingml.chart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326" r:id="rId2"/>
    <p:sldId id="331" r:id="rId3"/>
    <p:sldId id="332" r:id="rId4"/>
    <p:sldId id="334" r:id="rId5"/>
    <p:sldId id="257" r:id="rId6"/>
    <p:sldId id="258" r:id="rId7"/>
    <p:sldId id="259" r:id="rId8"/>
    <p:sldId id="260" r:id="rId9"/>
    <p:sldId id="261" r:id="rId10"/>
    <p:sldId id="304" r:id="rId11"/>
    <p:sldId id="305" r:id="rId12"/>
    <p:sldId id="263" r:id="rId13"/>
    <p:sldId id="262" r:id="rId14"/>
    <p:sldId id="307" r:id="rId15"/>
    <p:sldId id="268" r:id="rId16"/>
    <p:sldId id="270" r:id="rId17"/>
    <p:sldId id="330" r:id="rId18"/>
    <p:sldId id="311" r:id="rId19"/>
    <p:sldId id="312" r:id="rId20"/>
    <p:sldId id="321" r:id="rId21"/>
    <p:sldId id="315" r:id="rId22"/>
    <p:sldId id="324" r:id="rId23"/>
    <p:sldId id="338" r:id="rId24"/>
    <p:sldId id="318" r:id="rId25"/>
    <p:sldId id="264" r:id="rId26"/>
    <p:sldId id="309" r:id="rId27"/>
    <p:sldId id="310" r:id="rId28"/>
    <p:sldId id="269" r:id="rId29"/>
    <p:sldId id="271" r:id="rId30"/>
    <p:sldId id="272" r:id="rId31"/>
    <p:sldId id="325" r:id="rId32"/>
    <p:sldId id="328" r:id="rId33"/>
    <p:sldId id="333" r:id="rId34"/>
    <p:sldId id="335" r:id="rId35"/>
    <p:sldId id="336" r:id="rId36"/>
    <p:sldId id="337" r:id="rId37"/>
  </p:sldIdLst>
  <p:sldSz cx="9144000" cy="5143500" type="screen16x9"/>
  <p:notesSz cx="6858000" cy="9144000"/>
  <p:embeddedFontLst>
    <p:embeddedFont>
      <p:font typeface="Lexend" panose="020B0604020202020204" charset="0"/>
      <p:regular r:id="rId39"/>
      <p:bold r:id="rId40"/>
    </p:embeddedFont>
    <p:embeddedFont>
      <p:font typeface="Lexend Black" panose="020B0604020202020204" charset="0"/>
      <p:bold r:id="rId41"/>
    </p:embeddedFont>
    <p:embeddedFont>
      <p:font typeface="Lexend ExtraBold" panose="020B0604020202020204" charset="0"/>
      <p:bold r:id="rId42"/>
    </p:embeddedFont>
    <p:embeddedFont>
      <p:font typeface="Lexend Light" panose="020B0604020202020204" charset="0"/>
      <p:regular r:id="rId43"/>
      <p:bold r:id="rId44"/>
    </p:embeddedFont>
    <p:embeddedFont>
      <p:font typeface="Lexend Medium" panose="020B0604020202020204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52C62B-81AD-BF76-4460-663C81FCCDA0}" name="Usuario invitado" initials="Ui" userId="S::urn:spo:tenantanon#ac542905-ed45-437c-928b-b6cb1721d3fe::" providerId="AD"/>
  <p188:author id="{8A53F16A-43B5-150A-927D-E5EEF45E3B0F}" name="Lía Ríos" initials="" userId="S::lia.rios@fch.cl::fbc29418-acf5-4bc8-bc4f-b8443344da2c" providerId="AD"/>
  <p188:author id="{E1D89282-CBDB-8882-3966-9F80E39644A2}" name="Constanza Castillo" initials="" userId="S::constanza.castillo@consultor.fch.cl::aca67209-f94e-4a4c-af54-06a497ba1775" providerId="AD"/>
  <p188:author id="{A540FACD-A633-E4F5-C15A-77CF60190635}" name="Pio Marshall De La Maza" initials="PM" userId="S::pio.marshall@fch.cl::695529d3-017f-43e8-9879-b098e6b44071" providerId="AD"/>
  <p188:author id="{70BB76D4-9DCA-6E86-DF6F-D5ED66D91DDC}" name="Vladimir Nicolas Glasinovic Peña" initials="VP" userId="S::vladimir.glasinovic@fch.cl::02ab8cd8-ad4c-473b-9f19-43a4086fe3be" providerId="AD"/>
  <p188:author id="{F2C905F7-0B77-A290-EED2-56367BF7EB39}" name="Verónica Cid Botteselle" initials="VC" userId="S::veronica.cid@fch.cl::18f48b4e-e2d3-4b30-a4ab-ce369426562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D2E"/>
    <a:srgbClr val="627ABB"/>
    <a:srgbClr val="FA8F00"/>
    <a:srgbClr val="00ABA8"/>
    <a:srgbClr val="625097"/>
    <a:srgbClr val="283583"/>
    <a:srgbClr val="1B89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3279B4-E39C-49D3-B060-3A884BCA07A6}" v="1292" dt="2026-03-05T23:55:11.521"/>
    <p1510:client id="{547E6718-2460-A6CF-06D6-8AA54DAB7B23}" v="24" dt="2026-03-05T17:36:15.995"/>
    <p1510:client id="{FCD09B6A-AA71-40CA-8AAB-ED5A51D08281}" v="2560" dt="2026-03-06T00:48:33.012"/>
  </p1510:revLst>
</p1510:revInfo>
</file>

<file path=ppt/tableStyles.xml><?xml version="1.0" encoding="utf-8"?>
<a:tblStyleLst xmlns:a="http://schemas.openxmlformats.org/drawingml/2006/main" def="{55B90D6C-E9E2-4EAA-8064-9CD48DEB9264}">
  <a:tblStyle styleId="{55B90D6C-E9E2-4EAA-8064-9CD48DEB92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2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55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Hoja1!$C$1</c:f>
              <c:strCache>
                <c:ptCount val="1"/>
                <c:pt idx="0">
                  <c:v>Turno de ciclo corto</c:v>
                </c:pt>
              </c:strCache>
            </c:strRef>
          </c:tx>
          <c:spPr>
            <a:solidFill>
              <a:srgbClr val="283583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Lexend" panose="020B0604020202020204" charset="0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Hoja1!$A$3:$B$6</c:f>
              <c:multiLvlStrCache>
                <c:ptCount val="4"/>
                <c:lvl>
                  <c:pt idx="0">
                    <c:v>Mujeres</c:v>
                  </c:pt>
                  <c:pt idx="1">
                    <c:v>Hombres</c:v>
                  </c:pt>
                  <c:pt idx="2">
                    <c:v>Mujeres</c:v>
                  </c:pt>
                  <c:pt idx="3">
                    <c:v>Hombres</c:v>
                  </c:pt>
                </c:lvl>
                <c:lvl>
                  <c:pt idx="0">
                    <c:v>Proveedoras</c:v>
                  </c:pt>
                  <c:pt idx="2">
                    <c:v>Mineras</c:v>
                  </c:pt>
                </c:lvl>
              </c:multiLvlStrCache>
            </c:multiLvlStrRef>
          </c:cat>
          <c:val>
            <c:numRef>
              <c:f>Hoja1!$C$3:$C$6</c:f>
              <c:numCache>
                <c:formatCode>0.00%</c:formatCode>
                <c:ptCount val="4"/>
                <c:pt idx="0">
                  <c:v>0.61799999999999999</c:v>
                </c:pt>
                <c:pt idx="1">
                  <c:v>0.255</c:v>
                </c:pt>
                <c:pt idx="2">
                  <c:v>0.502</c:v>
                </c:pt>
                <c:pt idx="3">
                  <c:v>0.45600000000000002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61-4CB9-BD57-CCD6AAC9D36B}"/>
            </c:ext>
          </c:extLst>
        </c:ser>
        <c:ser>
          <c:idx val="1"/>
          <c:order val="1"/>
          <c:tx>
            <c:strRef>
              <c:f>Hoja1!$D$1</c:f>
              <c:strCache>
                <c:ptCount val="1"/>
                <c:pt idx="0">
                  <c:v>Turno de ciclo largo</c:v>
                </c:pt>
              </c:strCache>
            </c:strRef>
          </c:tx>
          <c:spPr>
            <a:solidFill>
              <a:srgbClr val="00ABA8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Lexend" panose="020B0604020202020204" charset="0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Hoja1!$A$3:$B$6</c:f>
              <c:multiLvlStrCache>
                <c:ptCount val="4"/>
                <c:lvl>
                  <c:pt idx="0">
                    <c:v>Mujeres</c:v>
                  </c:pt>
                  <c:pt idx="1">
                    <c:v>Hombres</c:v>
                  </c:pt>
                  <c:pt idx="2">
                    <c:v>Mujeres</c:v>
                  </c:pt>
                  <c:pt idx="3">
                    <c:v>Hombres</c:v>
                  </c:pt>
                </c:lvl>
                <c:lvl>
                  <c:pt idx="0">
                    <c:v>Proveedoras</c:v>
                  </c:pt>
                  <c:pt idx="2">
                    <c:v>Mineras</c:v>
                  </c:pt>
                </c:lvl>
              </c:multiLvlStrCache>
            </c:multiLvlStrRef>
          </c:cat>
          <c:val>
            <c:numRef>
              <c:f>Hoja1!$D$3:$D$6</c:f>
              <c:numCache>
                <c:formatCode>0.00%</c:formatCode>
                <c:ptCount val="4"/>
                <c:pt idx="0">
                  <c:v>0.38200000000000001</c:v>
                </c:pt>
                <c:pt idx="1">
                  <c:v>0.745</c:v>
                </c:pt>
                <c:pt idx="2">
                  <c:v>0.498</c:v>
                </c:pt>
                <c:pt idx="3">
                  <c:v>0.54400000000000004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61-4CB9-BD57-CCD6AAC9D36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100"/>
        <c:axId val="1551946863"/>
        <c:axId val="1551946383"/>
      </c:barChart>
      <c:catAx>
        <c:axId val="15519468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2">
                <a:lumMod val="40000"/>
                <a:lumOff val="6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exend" panose="020B0604020202020204" charset="0"/>
                <a:ea typeface="+mn-ea"/>
                <a:cs typeface="+mn-cs"/>
              </a:defRPr>
            </a:pPr>
            <a:endParaRPr lang="es-CL"/>
          </a:p>
        </c:txPr>
        <c:crossAx val="1551946383"/>
        <c:crosses val="autoZero"/>
        <c:auto val="1"/>
        <c:lblAlgn val="ctr"/>
        <c:lblOffset val="100"/>
        <c:noMultiLvlLbl val="0"/>
      </c:catAx>
      <c:valAx>
        <c:axId val="1551946383"/>
        <c:scaling>
          <c:orientation val="minMax"/>
        </c:scaling>
        <c:delete val="0"/>
        <c:axPos val="b"/>
        <c:majorGridlines>
          <c:spPr>
            <a:ln w="12700" cap="flat" cmpd="sng" algn="ctr">
              <a:solidFill>
                <a:schemeClr val="bg2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exend" panose="020B0604020202020204" charset="0"/>
                <a:ea typeface="+mn-ea"/>
                <a:cs typeface="+mn-cs"/>
              </a:defRPr>
            </a:pPr>
            <a:endParaRPr lang="es-CL"/>
          </a:p>
        </c:txPr>
        <c:crossAx val="1551946863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956840593480858"/>
          <c:y val="0.89984026078622303"/>
          <c:w val="0.4408630580757612"/>
          <c:h val="8.55823403038297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Lexend" panose="020B0604020202020204" charset="0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latin typeface="Lexend" panose="020B0604020202020204" charset="0"/>
        </a:defRPr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521741121643842E-2"/>
          <c:y val="5.1220586202560002E-2"/>
          <c:w val="0.89524358535774684"/>
          <c:h val="0.598401639058758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Hoja1!$C$2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28358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2"/>
                    </a:solidFill>
                    <a:latin typeface="Lexend" panose="020B0604020202020204" charset="0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Hoja1!$A$3:$B$6</c:f>
              <c:multiLvlStrCache>
                <c:ptCount val="4"/>
                <c:lvl>
                  <c:pt idx="0">
                    <c:v>Operadoras</c:v>
                  </c:pt>
                  <c:pt idx="1">
                    <c:v>Mantenedoras</c:v>
                  </c:pt>
                  <c:pt idx="2">
                    <c:v>Operadoras</c:v>
                  </c:pt>
                  <c:pt idx="3">
                    <c:v>Mantenedoras</c:v>
                  </c:pt>
                </c:lvl>
                <c:lvl>
                  <c:pt idx="0">
                    <c:v>Mineras</c:v>
                  </c:pt>
                  <c:pt idx="2">
                    <c:v>Proveedoras</c:v>
                  </c:pt>
                </c:lvl>
              </c:multiLvlStrCache>
            </c:multiLvlStrRef>
          </c:cat>
          <c:val>
            <c:numRef>
              <c:f>Hoja1!$C$3:$C$6</c:f>
              <c:numCache>
                <c:formatCode>0%</c:formatCode>
                <c:ptCount val="4"/>
                <c:pt idx="0">
                  <c:v>0.08</c:v>
                </c:pt>
                <c:pt idx="1">
                  <c:v>0.03</c:v>
                </c:pt>
                <c:pt idx="2">
                  <c:v>0.01</c:v>
                </c:pt>
                <c:pt idx="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19-4512-BF66-4F2EDFEDEB54}"/>
            </c:ext>
          </c:extLst>
        </c:ser>
        <c:ser>
          <c:idx val="1"/>
          <c:order val="1"/>
          <c:tx>
            <c:strRef>
              <c:f>Hoja1!$D$2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ABA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2"/>
                    </a:solidFill>
                    <a:latin typeface="Lexend" panose="020B0604020202020204" charset="0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Hoja1!$A$3:$B$6</c:f>
              <c:multiLvlStrCache>
                <c:ptCount val="4"/>
                <c:lvl>
                  <c:pt idx="0">
                    <c:v>Operadoras</c:v>
                  </c:pt>
                  <c:pt idx="1">
                    <c:v>Mantenedoras</c:v>
                  </c:pt>
                  <c:pt idx="2">
                    <c:v>Operadoras</c:v>
                  </c:pt>
                  <c:pt idx="3">
                    <c:v>Mantenedoras</c:v>
                  </c:pt>
                </c:lvl>
                <c:lvl>
                  <c:pt idx="0">
                    <c:v>Mineras</c:v>
                  </c:pt>
                  <c:pt idx="2">
                    <c:v>Proveedoras</c:v>
                  </c:pt>
                </c:lvl>
              </c:multiLvlStrCache>
            </c:multiLvlStrRef>
          </c:cat>
          <c:val>
            <c:numRef>
              <c:f>Hoja1!$D$3:$D$6</c:f>
              <c:numCache>
                <c:formatCode>0%</c:formatCode>
                <c:ptCount val="4"/>
                <c:pt idx="0">
                  <c:v>0.13</c:v>
                </c:pt>
                <c:pt idx="1">
                  <c:v>0.06</c:v>
                </c:pt>
                <c:pt idx="2">
                  <c:v>0.02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19-4512-BF66-4F2EDFEDEB54}"/>
            </c:ext>
          </c:extLst>
        </c:ser>
        <c:ser>
          <c:idx val="2"/>
          <c:order val="2"/>
          <c:tx>
            <c:strRef>
              <c:f>Hoja1!$E$2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2"/>
                    </a:solidFill>
                    <a:latin typeface="Lexend" panose="020B0604020202020204" charset="0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Hoja1!$A$3:$B$6</c:f>
              <c:multiLvlStrCache>
                <c:ptCount val="4"/>
                <c:lvl>
                  <c:pt idx="0">
                    <c:v>Operadoras</c:v>
                  </c:pt>
                  <c:pt idx="1">
                    <c:v>Mantenedoras</c:v>
                  </c:pt>
                  <c:pt idx="2">
                    <c:v>Operadoras</c:v>
                  </c:pt>
                  <c:pt idx="3">
                    <c:v>Mantenedoras</c:v>
                  </c:pt>
                </c:lvl>
                <c:lvl>
                  <c:pt idx="0">
                    <c:v>Mineras</c:v>
                  </c:pt>
                  <c:pt idx="2">
                    <c:v>Proveedoras</c:v>
                  </c:pt>
                </c:lvl>
              </c:multiLvlStrCache>
            </c:multiLvlStrRef>
          </c:cat>
          <c:val>
            <c:numRef>
              <c:f>Hoja1!$E$3:$E$6</c:f>
              <c:numCache>
                <c:formatCode>0%</c:formatCode>
                <c:ptCount val="4"/>
                <c:pt idx="0">
                  <c:v>0.19</c:v>
                </c:pt>
                <c:pt idx="1">
                  <c:v>0.11</c:v>
                </c:pt>
                <c:pt idx="2">
                  <c:v>0.05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19-4512-BF66-4F2EDFEDEB5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29287136"/>
        <c:axId val="629292896"/>
      </c:barChart>
      <c:catAx>
        <c:axId val="62928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2"/>
                </a:solidFill>
                <a:latin typeface="Lexend" panose="020B0604020202020204" charset="0"/>
                <a:ea typeface="+mn-ea"/>
                <a:cs typeface="+mn-cs"/>
              </a:defRPr>
            </a:pPr>
            <a:endParaRPr lang="es-CL"/>
          </a:p>
        </c:txPr>
        <c:crossAx val="629292896"/>
        <c:crosses val="autoZero"/>
        <c:auto val="1"/>
        <c:lblAlgn val="ctr"/>
        <c:lblOffset val="100"/>
        <c:noMultiLvlLbl val="0"/>
      </c:catAx>
      <c:valAx>
        <c:axId val="62929289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2"/>
                </a:solidFill>
                <a:latin typeface="Lexend" panose="020B0604020202020204" charset="0"/>
                <a:ea typeface="+mn-ea"/>
                <a:cs typeface="+mn-cs"/>
              </a:defRPr>
            </a:pPr>
            <a:endParaRPr lang="es-CL"/>
          </a:p>
        </c:txPr>
        <c:crossAx val="629287136"/>
        <c:crosses val="autoZero"/>
        <c:crossBetween val="between"/>
        <c:majorUnit val="4.0000000000000008E-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207306161824602"/>
          <c:y val="6.4442200797874633E-2"/>
          <c:w val="0.38995432860235085"/>
          <c:h val="8.16273303047643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2"/>
              </a:solidFill>
              <a:latin typeface="Lexend" panose="020B0604020202020204" charset="0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 b="0">
          <a:solidFill>
            <a:schemeClr val="bg2"/>
          </a:solidFill>
          <a:latin typeface="Lexend" panose="020B0604020202020204" charset="0"/>
        </a:defRPr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s-419"/>
              <a:t>Ver posibilidad de cambiar de foto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86A00AA3-C579-D953-9EFB-DE7988AD3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4979d8fd64_0_193:notes">
            <a:extLst>
              <a:ext uri="{FF2B5EF4-FFF2-40B4-BE49-F238E27FC236}">
                <a16:creationId xmlns:a16="http://schemas.microsoft.com/office/drawing/2014/main" id="{D7F840F4-0B13-F96D-FADD-D8AD29174E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4979d8fd64_0_193:notes">
            <a:extLst>
              <a:ext uri="{FF2B5EF4-FFF2-40B4-BE49-F238E27FC236}">
                <a16:creationId xmlns:a16="http://schemas.microsoft.com/office/drawing/2014/main" id="{0F6BC80C-6AC5-1D92-7914-AE5A65F11F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s-MX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3464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5C6E3139-7A96-FB35-08FE-57963F2E9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4979d8fd64_0_193:notes">
            <a:extLst>
              <a:ext uri="{FF2B5EF4-FFF2-40B4-BE49-F238E27FC236}">
                <a16:creationId xmlns:a16="http://schemas.microsoft.com/office/drawing/2014/main" id="{67322536-7E7B-F0C3-C84E-A8FDFAF6E6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4979d8fd64_0_193:notes">
            <a:extLst>
              <a:ext uri="{FF2B5EF4-FFF2-40B4-BE49-F238E27FC236}">
                <a16:creationId xmlns:a16="http://schemas.microsoft.com/office/drawing/2014/main" id="{156C5522-6DBD-7FF4-2840-203223C202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5420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6ddd521c31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6ddd521c31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7823a5c99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7823a5c99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683FE799-42BC-0A7A-B738-E7DA26A8F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7823a5c997_0_26:notes">
            <a:extLst>
              <a:ext uri="{FF2B5EF4-FFF2-40B4-BE49-F238E27FC236}">
                <a16:creationId xmlns:a16="http://schemas.microsoft.com/office/drawing/2014/main" id="{9A0D2F5F-621D-0712-50F7-E94486C79C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7823a5c997_0_26:notes">
            <a:extLst>
              <a:ext uri="{FF2B5EF4-FFF2-40B4-BE49-F238E27FC236}">
                <a16:creationId xmlns:a16="http://schemas.microsoft.com/office/drawing/2014/main" id="{1827A64B-B6B2-44A1-9C5B-3828490933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4871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ddd521c31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6ddd521c31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dee57e52b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6dee57e52b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>
          <a:extLst>
            <a:ext uri="{FF2B5EF4-FFF2-40B4-BE49-F238E27FC236}">
              <a16:creationId xmlns:a16="http://schemas.microsoft.com/office/drawing/2014/main" id="{EA8A077F-9CB2-8F98-BF2E-2F7437F09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dee57e52b_1_246:notes">
            <a:extLst>
              <a:ext uri="{FF2B5EF4-FFF2-40B4-BE49-F238E27FC236}">
                <a16:creationId xmlns:a16="http://schemas.microsoft.com/office/drawing/2014/main" id="{784A536B-0965-4206-6480-44B1FA3C99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6dee57e52b_1_246:notes">
            <a:extLst>
              <a:ext uri="{FF2B5EF4-FFF2-40B4-BE49-F238E27FC236}">
                <a16:creationId xmlns:a16="http://schemas.microsoft.com/office/drawing/2014/main" id="{7000542E-AD35-0179-4694-4AA6E52C15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1052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>
          <a:extLst>
            <a:ext uri="{FF2B5EF4-FFF2-40B4-BE49-F238E27FC236}">
              <a16:creationId xmlns:a16="http://schemas.microsoft.com/office/drawing/2014/main" id="{2E89EFD2-9AC0-DC9D-0EF1-5BF065A1E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dee57e52b_1_246:notes">
            <a:extLst>
              <a:ext uri="{FF2B5EF4-FFF2-40B4-BE49-F238E27FC236}">
                <a16:creationId xmlns:a16="http://schemas.microsoft.com/office/drawing/2014/main" id="{1EB6FB2D-CDD9-A7CE-EE76-8766142706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6dee57e52b_1_246:notes">
            <a:extLst>
              <a:ext uri="{FF2B5EF4-FFF2-40B4-BE49-F238E27FC236}">
                <a16:creationId xmlns:a16="http://schemas.microsoft.com/office/drawing/2014/main" id="{7A0575D3-5383-723E-5B2F-15E7100A94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182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>
          <a:extLst>
            <a:ext uri="{FF2B5EF4-FFF2-40B4-BE49-F238E27FC236}">
              <a16:creationId xmlns:a16="http://schemas.microsoft.com/office/drawing/2014/main" id="{8511D703-24C0-6660-211F-32A377F45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dee57e52b_1_246:notes">
            <a:extLst>
              <a:ext uri="{FF2B5EF4-FFF2-40B4-BE49-F238E27FC236}">
                <a16:creationId xmlns:a16="http://schemas.microsoft.com/office/drawing/2014/main" id="{3E9DB37D-24B7-74DF-A14C-35C8E20849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6dee57e52b_1_246:notes">
            <a:extLst>
              <a:ext uri="{FF2B5EF4-FFF2-40B4-BE49-F238E27FC236}">
                <a16:creationId xmlns:a16="http://schemas.microsoft.com/office/drawing/2014/main" id="{D83F42A0-3B47-8EE3-843A-DFC8ADF8D7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5769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95b7ea11a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95b7ea11a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>
          <a:extLst>
            <a:ext uri="{FF2B5EF4-FFF2-40B4-BE49-F238E27FC236}">
              <a16:creationId xmlns:a16="http://schemas.microsoft.com/office/drawing/2014/main" id="{5A212BB8-41DA-8E72-591B-A3A119087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dee57e52b_1_246:notes">
            <a:extLst>
              <a:ext uri="{FF2B5EF4-FFF2-40B4-BE49-F238E27FC236}">
                <a16:creationId xmlns:a16="http://schemas.microsoft.com/office/drawing/2014/main" id="{6B381C91-93E3-BCB4-BC6F-B75C6059F4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6dee57e52b_1_246:notes">
            <a:extLst>
              <a:ext uri="{FF2B5EF4-FFF2-40B4-BE49-F238E27FC236}">
                <a16:creationId xmlns:a16="http://schemas.microsoft.com/office/drawing/2014/main" id="{E0EDB2B3-4B52-A127-EE30-1E5F3FD64A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4525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>
          <a:extLst>
            <a:ext uri="{FF2B5EF4-FFF2-40B4-BE49-F238E27FC236}">
              <a16:creationId xmlns:a16="http://schemas.microsoft.com/office/drawing/2014/main" id="{C6B16132-5551-4374-00B3-02524D086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dee57e52b_1_246:notes">
            <a:extLst>
              <a:ext uri="{FF2B5EF4-FFF2-40B4-BE49-F238E27FC236}">
                <a16:creationId xmlns:a16="http://schemas.microsoft.com/office/drawing/2014/main" id="{C24CEAFB-31CC-1703-3CC3-C9D5E30BDF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6dee57e52b_1_246:notes">
            <a:extLst>
              <a:ext uri="{FF2B5EF4-FFF2-40B4-BE49-F238E27FC236}">
                <a16:creationId xmlns:a16="http://schemas.microsoft.com/office/drawing/2014/main" id="{FFDF3870-2EB3-70C7-CB2A-2A9848F8B5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5470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>
          <a:extLst>
            <a:ext uri="{FF2B5EF4-FFF2-40B4-BE49-F238E27FC236}">
              <a16:creationId xmlns:a16="http://schemas.microsoft.com/office/drawing/2014/main" id="{241C7031-94C9-63F6-4F50-0841FC166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dee57e52b_1_246:notes">
            <a:extLst>
              <a:ext uri="{FF2B5EF4-FFF2-40B4-BE49-F238E27FC236}">
                <a16:creationId xmlns:a16="http://schemas.microsoft.com/office/drawing/2014/main" id="{76FEF22A-D949-8346-32AB-FF3DD27898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6dee57e52b_1_246:notes">
            <a:extLst>
              <a:ext uri="{FF2B5EF4-FFF2-40B4-BE49-F238E27FC236}">
                <a16:creationId xmlns:a16="http://schemas.microsoft.com/office/drawing/2014/main" id="{AAC23B3F-415D-19CC-1129-0DAD3A1521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881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7CD18ACA-9C03-6392-B3F1-74C6A3D3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9:notes">
            <a:extLst>
              <a:ext uri="{FF2B5EF4-FFF2-40B4-BE49-F238E27FC236}">
                <a16:creationId xmlns:a16="http://schemas.microsoft.com/office/drawing/2014/main" id="{877C1091-CCDC-5752-CA7C-E8A1686311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9:notes">
            <a:extLst>
              <a:ext uri="{FF2B5EF4-FFF2-40B4-BE49-F238E27FC236}">
                <a16:creationId xmlns:a16="http://schemas.microsoft.com/office/drawing/2014/main" id="{3D9678FE-E285-E70F-4823-6CABA86D41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8674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>
          <a:extLst>
            <a:ext uri="{FF2B5EF4-FFF2-40B4-BE49-F238E27FC236}">
              <a16:creationId xmlns:a16="http://schemas.microsoft.com/office/drawing/2014/main" id="{B9B923DE-FD30-99C4-63FC-F7542E584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dee57e52b_1_246:notes">
            <a:extLst>
              <a:ext uri="{FF2B5EF4-FFF2-40B4-BE49-F238E27FC236}">
                <a16:creationId xmlns:a16="http://schemas.microsoft.com/office/drawing/2014/main" id="{14C7A497-DCDD-F4F6-2DB4-0CF4E6BCCF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6dee57e52b_1_246:notes">
            <a:extLst>
              <a:ext uri="{FF2B5EF4-FFF2-40B4-BE49-F238E27FC236}">
                <a16:creationId xmlns:a16="http://schemas.microsoft.com/office/drawing/2014/main" id="{2FDF9449-9D81-97CC-73EB-E90680774A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95212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dee57e52b_1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6dee57e52b_1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Edad promedio total mineras: 43,5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Promedio mujeres= 38 hombres= 45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0F9EF6D9-2D77-B04E-797F-D008FAA19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dee57e52b_1_95:notes">
            <a:extLst>
              <a:ext uri="{FF2B5EF4-FFF2-40B4-BE49-F238E27FC236}">
                <a16:creationId xmlns:a16="http://schemas.microsoft.com/office/drawing/2014/main" id="{4743897D-6DB3-012B-A214-F3D5D80D38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6dee57e52b_1_95:notes">
            <a:extLst>
              <a:ext uri="{FF2B5EF4-FFF2-40B4-BE49-F238E27FC236}">
                <a16:creationId xmlns:a16="http://schemas.microsoft.com/office/drawing/2014/main" id="{9D543084-03BE-20A2-EC76-BECF0CB057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51961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8E3D20A7-4C7E-8448-C398-080B8A733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dee57e52b_1_95:notes">
            <a:extLst>
              <a:ext uri="{FF2B5EF4-FFF2-40B4-BE49-F238E27FC236}">
                <a16:creationId xmlns:a16="http://schemas.microsoft.com/office/drawing/2014/main" id="{65A9EEF3-D14A-1C05-B5B0-C7C619E418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6dee57e52b_1_95:notes">
            <a:extLst>
              <a:ext uri="{FF2B5EF4-FFF2-40B4-BE49-F238E27FC236}">
                <a16:creationId xmlns:a16="http://schemas.microsoft.com/office/drawing/2014/main" id="{5DD83F20-6FD8-F2CF-1AD6-FBCDF7F9CC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2534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dee57e52b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6dee57e52b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7823a5c997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7823a5c997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95b7ea11a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95b7ea11a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6dee57e52b_1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6dee57e52b_1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>
          <a:extLst>
            <a:ext uri="{FF2B5EF4-FFF2-40B4-BE49-F238E27FC236}">
              <a16:creationId xmlns:a16="http://schemas.microsoft.com/office/drawing/2014/main" id="{E7FFAAA3-D149-C649-7D7A-3D9FF05B3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4979d8fd64_0_386:notes">
            <a:extLst>
              <a:ext uri="{FF2B5EF4-FFF2-40B4-BE49-F238E27FC236}">
                <a16:creationId xmlns:a16="http://schemas.microsoft.com/office/drawing/2014/main" id="{E8C9033C-DFE6-5EFC-9C03-77D5E9EE27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4979d8fd64_0_386:notes">
            <a:extLst>
              <a:ext uri="{FF2B5EF4-FFF2-40B4-BE49-F238E27FC236}">
                <a16:creationId xmlns:a16="http://schemas.microsoft.com/office/drawing/2014/main" id="{D594ABCF-3A0A-0658-ABC4-0384F876BD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73705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95b7ea11a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95b7ea11a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95b7ea11a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95b7ea11a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95b7ea11a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95b7ea11a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>
          <a:extLst>
            <a:ext uri="{FF2B5EF4-FFF2-40B4-BE49-F238E27FC236}">
              <a16:creationId xmlns:a16="http://schemas.microsoft.com/office/drawing/2014/main" id="{FA7975BF-08CD-9207-7436-340351AD9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>
            <a:extLst>
              <a:ext uri="{FF2B5EF4-FFF2-40B4-BE49-F238E27FC236}">
                <a16:creationId xmlns:a16="http://schemas.microsoft.com/office/drawing/2014/main" id="{D72BAEFC-715C-7226-5A05-E121C89CB9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1:notes">
            <a:extLst>
              <a:ext uri="{FF2B5EF4-FFF2-40B4-BE49-F238E27FC236}">
                <a16:creationId xmlns:a16="http://schemas.microsoft.com/office/drawing/2014/main" id="{4CAA4C0A-FFD6-EA09-BE7A-AA35997E5D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s-419"/>
              <a:t>Ver posibilidad de cambiar de foto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7186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4979d8fd6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4979d8fd6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Lámina actualizada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ddd521c31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ddd521c31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MX" sz="11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Generar información actualizada y confiable que permita a las empresas de la industria minera y al sector público dar seguimiento y evaluar la evolución de indicadores clave en materia de género en la industria.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4979d8fd64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4979d8fd64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Actualizado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4979d8fd64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4979d8fd64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4979d8fd64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4979d8fd64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chart" Target="../charts/char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615" y="-37659"/>
            <a:ext cx="9211377" cy="520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5652" y="272826"/>
            <a:ext cx="3377101" cy="54085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"/>
          <p:cNvSpPr txBox="1"/>
          <p:nvPr/>
        </p:nvSpPr>
        <p:spPr>
          <a:xfrm>
            <a:off x="4733050" y="1730825"/>
            <a:ext cx="4079700" cy="2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599" b="1" i="0" u="none" strike="noStrike" cap="none">
                <a:solidFill>
                  <a:srgbClr val="351C75"/>
                </a:solidFill>
                <a:latin typeface="Lexend"/>
                <a:ea typeface="Lexend"/>
                <a:cs typeface="Lexend"/>
                <a:sym typeface="Lexend"/>
              </a:rPr>
              <a:t>Monitoreo de </a:t>
            </a:r>
            <a:endParaRPr sz="2599" b="1" i="0" u="none" strike="noStrike" cap="none">
              <a:solidFill>
                <a:srgbClr val="351C75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599" b="1" i="0" u="none" strike="noStrike" cap="none">
                <a:solidFill>
                  <a:srgbClr val="351C75"/>
                </a:solidFill>
                <a:latin typeface="Lexend"/>
                <a:ea typeface="Lexend"/>
                <a:cs typeface="Lexend"/>
                <a:sym typeface="Lexend"/>
              </a:rPr>
              <a:t>Indicadores de Género</a:t>
            </a:r>
            <a:r>
              <a:rPr lang="es-419" sz="2300" b="0" i="0" u="none" strike="noStrike" cap="none">
                <a:solidFill>
                  <a:srgbClr val="351C75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2300" b="0" i="0" u="none" strike="noStrike" cap="none">
              <a:solidFill>
                <a:srgbClr val="351C75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 b="0" i="0" u="none" strike="noStrike" cap="none">
                <a:solidFill>
                  <a:srgbClr val="351C75"/>
                </a:solidFill>
                <a:latin typeface="Lexend"/>
                <a:ea typeface="Lexend"/>
                <a:cs typeface="Lexend"/>
                <a:sym typeface="Lexend"/>
              </a:rPr>
              <a:t>2° semestre 2025</a:t>
            </a:r>
            <a:endParaRPr sz="2300" b="0" i="0" u="none" strike="noStrike" cap="none">
              <a:solidFill>
                <a:srgbClr val="351C75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0" i="0" u="none" strike="noStrike" cap="none">
                <a:solidFill>
                  <a:srgbClr val="C85B24"/>
                </a:solidFill>
                <a:latin typeface="Lexend Medium"/>
                <a:ea typeface="Lexend Medium"/>
                <a:cs typeface="Lexend Medium"/>
                <a:sym typeface="Lexend Medium"/>
              </a:rPr>
              <a:t>Participación de mujeres </a:t>
            </a:r>
            <a:endParaRPr sz="1800" b="0" i="0" u="none" strike="noStrike" cap="none">
              <a:solidFill>
                <a:srgbClr val="C85B2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0" i="0" u="none" strike="noStrike" cap="none">
                <a:solidFill>
                  <a:srgbClr val="C85B24"/>
                </a:solidFill>
                <a:latin typeface="Lexend Medium"/>
                <a:ea typeface="Lexend Medium"/>
                <a:cs typeface="Lexend Medium"/>
                <a:sym typeface="Lexend Medium"/>
              </a:rPr>
              <a:t>en empresas mineras de la </a:t>
            </a:r>
            <a:endParaRPr sz="1800" b="0" i="0" u="none" strike="noStrike" cap="none">
              <a:solidFill>
                <a:srgbClr val="C85B2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0" i="0" u="none" strike="noStrike" cap="none">
                <a:solidFill>
                  <a:srgbClr val="C85B24"/>
                </a:solidFill>
                <a:latin typeface="Lexend Medium"/>
                <a:ea typeface="Lexend Medium"/>
                <a:cs typeface="Lexend Medium"/>
                <a:sym typeface="Lexend Medium"/>
              </a:rPr>
              <a:t>gran minería chilena</a:t>
            </a:r>
            <a:endParaRPr sz="2310" b="0" i="0" u="none" strike="noStrike" cap="none">
              <a:solidFill>
                <a:srgbClr val="C85B24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50" name="Google Shape;50;p1"/>
          <p:cNvSpPr/>
          <p:nvPr/>
        </p:nvSpPr>
        <p:spPr>
          <a:xfrm>
            <a:off x="4572000" y="1799825"/>
            <a:ext cx="80100" cy="22566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spcFirstLastPara="1" wrap="square" lIns="81525" tIns="81525" rIns="81525" bIns="81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48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"/>
          <p:cNvSpPr txBox="1"/>
          <p:nvPr/>
        </p:nvSpPr>
        <p:spPr>
          <a:xfrm>
            <a:off x="7350288" y="4498975"/>
            <a:ext cx="13461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 b="0" i="0" u="none" strike="noStrike" cap="none">
                <a:solidFill>
                  <a:srgbClr val="351C75"/>
                </a:solidFill>
                <a:latin typeface="Lexend"/>
                <a:ea typeface="Lexend"/>
                <a:cs typeface="Lexend"/>
                <a:sym typeface="Lexend"/>
              </a:rPr>
              <a:t>Marzo 2026</a:t>
            </a:r>
            <a:endParaRPr sz="1200" b="0" i="0" u="none" strike="noStrike" cap="none">
              <a:solidFill>
                <a:srgbClr val="351C75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52" name="Google Shape;52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650" y="461113"/>
            <a:ext cx="3915598" cy="40378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1617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>
          <a:extLst>
            <a:ext uri="{FF2B5EF4-FFF2-40B4-BE49-F238E27FC236}">
              <a16:creationId xmlns:a16="http://schemas.microsoft.com/office/drawing/2014/main" id="{6969C429-704C-FB24-0E38-F9D38016A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9814D61-3E5F-6CEB-64F4-27B778B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2"/>
          <a:stretch/>
        </p:blipFill>
        <p:spPr>
          <a:xfrm>
            <a:off x="-55736" y="1634919"/>
            <a:ext cx="9808353" cy="3855839"/>
          </a:xfrm>
          <a:prstGeom prst="rect">
            <a:avLst/>
          </a:prstGeom>
        </p:spPr>
      </p:pic>
      <p:pic>
        <p:nvPicPr>
          <p:cNvPr id="110" name="Google Shape;110;p18">
            <a:extLst>
              <a:ext uri="{FF2B5EF4-FFF2-40B4-BE49-F238E27FC236}">
                <a16:creationId xmlns:a16="http://schemas.microsoft.com/office/drawing/2014/main" id="{B92C31EF-40F7-C1A6-9248-5C9D991CB7C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340831"/>
            <a:ext cx="6277787" cy="70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>
            <a:extLst>
              <a:ext uri="{FF2B5EF4-FFF2-40B4-BE49-F238E27FC236}">
                <a16:creationId xmlns:a16="http://schemas.microsoft.com/office/drawing/2014/main" id="{35B46757-EA68-9386-B2CA-BCAAF0CDD790}"/>
              </a:ext>
            </a:extLst>
          </p:cNvPr>
          <p:cNvSpPr txBox="1"/>
          <p:nvPr/>
        </p:nvSpPr>
        <p:spPr>
          <a:xfrm>
            <a:off x="265787" y="371508"/>
            <a:ext cx="6012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rPr>
              <a:t>Después de un crecimiento sustantivo, la contratación de mujeres en empresas mineras se sostiene en torno al </a:t>
            </a:r>
            <a:r>
              <a:rPr lang="es-MX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39,7</a:t>
            </a:r>
            <a:r>
              <a:rPr kumimoji="0" lang="es-MX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rPr>
              <a:t>%.</a:t>
            </a:r>
          </a:p>
        </p:txBody>
      </p:sp>
      <p:sp>
        <p:nvSpPr>
          <p:cNvPr id="113" name="Google Shape;113;p18">
            <a:extLst>
              <a:ext uri="{FF2B5EF4-FFF2-40B4-BE49-F238E27FC236}">
                <a16:creationId xmlns:a16="http://schemas.microsoft.com/office/drawing/2014/main" id="{97825F85-AE84-CB95-4AF3-2352F17E6B26}"/>
              </a:ext>
            </a:extLst>
          </p:cNvPr>
          <p:cNvSpPr txBox="1"/>
          <p:nvPr/>
        </p:nvSpPr>
        <p:spPr>
          <a:xfrm>
            <a:off x="1413900" y="1220009"/>
            <a:ext cx="63162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419" sz="1400" b="0" i="0" u="none" strike="noStrike" kern="0" cap="none" spc="0" normalizeH="0" baseline="0" noProof="0">
                <a:ln>
                  <a:noFill/>
                </a:ln>
                <a:solidFill>
                  <a:srgbClr val="EB6D2E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Evolución de la </a:t>
            </a:r>
            <a:r>
              <a:rPr lang="es-MX">
                <a:solidFill>
                  <a:srgbClr val="EB6D2E"/>
                </a:solidFill>
                <a:latin typeface="Lexend Medium"/>
                <a:ea typeface="Lexend Medium"/>
                <a:cs typeface="Lexend Medium"/>
                <a:sym typeface="Lexend Medium"/>
              </a:rPr>
              <a:t>contratación</a:t>
            </a:r>
            <a:r>
              <a:rPr kumimoji="0" lang="es-MX" sz="1400" b="0" i="0" u="none" strike="noStrike" kern="0" cap="none" spc="0" normalizeH="0" baseline="0" noProof="0">
                <a:ln>
                  <a:noFill/>
                </a:ln>
                <a:solidFill>
                  <a:srgbClr val="EB6D2E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 de mujeres en empresas mineras de la gran </a:t>
            </a:r>
            <a:r>
              <a:rPr lang="es-MX">
                <a:solidFill>
                  <a:srgbClr val="EB6D2E"/>
                </a:solidFill>
                <a:latin typeface="Lexend Medium"/>
                <a:ea typeface="Lexend Medium"/>
                <a:cs typeface="Lexend Medium"/>
                <a:sym typeface="Lexend Medium"/>
              </a:rPr>
              <a:t>minería</a:t>
            </a:r>
            <a:r>
              <a:rPr kumimoji="0" lang="es-MX" sz="1400" b="0" i="0" u="none" strike="noStrike" kern="0" cap="none" spc="0" normalizeH="0" baseline="0" noProof="0">
                <a:ln>
                  <a:noFill/>
                </a:ln>
                <a:solidFill>
                  <a:srgbClr val="EB6D2E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 (2014-2025)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B6D2E"/>
              </a:solidFill>
              <a:effectLst/>
              <a:uLnTx/>
              <a:uFillTx/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3" name="Google Shape;111;p18">
            <a:extLst>
              <a:ext uri="{FF2B5EF4-FFF2-40B4-BE49-F238E27FC236}">
                <a16:creationId xmlns:a16="http://schemas.microsoft.com/office/drawing/2014/main" id="{009F0DA1-AB32-0402-47FE-56CD1DC6B657}"/>
              </a:ext>
            </a:extLst>
          </p:cNvPr>
          <p:cNvSpPr txBox="1"/>
          <p:nvPr/>
        </p:nvSpPr>
        <p:spPr>
          <a:xfrm>
            <a:off x="892341" y="4851876"/>
            <a:ext cx="79122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MX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Fuente: Elaboración propia en base a cifras de dotación interna con fecha de corte a diciembre de 2025 de 12 empresas mineras de la gran minería.</a:t>
            </a:r>
          </a:p>
        </p:txBody>
      </p:sp>
    </p:spTree>
    <p:extLst>
      <p:ext uri="{BB962C8B-B14F-4D97-AF65-F5344CB8AC3E}">
        <p14:creationId xmlns:p14="http://schemas.microsoft.com/office/powerpoint/2010/main" val="840904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>
          <a:extLst>
            <a:ext uri="{FF2B5EF4-FFF2-40B4-BE49-F238E27FC236}">
              <a16:creationId xmlns:a16="http://schemas.microsoft.com/office/drawing/2014/main" id="{3AC2CE47-A469-E9DC-5AA6-D74FAB6E3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8">
            <a:extLst>
              <a:ext uri="{FF2B5EF4-FFF2-40B4-BE49-F238E27FC236}">
                <a16:creationId xmlns:a16="http://schemas.microsoft.com/office/drawing/2014/main" id="{B6BA9760-2D9F-AC57-153E-779DB2A9FCA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0831"/>
            <a:ext cx="6245652" cy="70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>
            <a:extLst>
              <a:ext uri="{FF2B5EF4-FFF2-40B4-BE49-F238E27FC236}">
                <a16:creationId xmlns:a16="http://schemas.microsoft.com/office/drawing/2014/main" id="{8DD5085E-9211-C238-18C2-247A2D27E99C}"/>
              </a:ext>
            </a:extLst>
          </p:cNvPr>
          <p:cNvSpPr txBox="1"/>
          <p:nvPr/>
        </p:nvSpPr>
        <p:spPr>
          <a:xfrm>
            <a:off x="265787" y="371508"/>
            <a:ext cx="6012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rPr>
              <a:t>El aumento en la participación de mujeres en empresas mineras se da en </a:t>
            </a:r>
            <a:r>
              <a:rPr lang="es-MX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</a:t>
            </a:r>
            <a:r>
              <a:rPr kumimoji="0" lang="es-MX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rPr>
              <a:t>odas las regiones mineras.</a:t>
            </a:r>
          </a:p>
        </p:txBody>
      </p:sp>
      <p:sp>
        <p:nvSpPr>
          <p:cNvPr id="113" name="Google Shape;113;p18">
            <a:extLst>
              <a:ext uri="{FF2B5EF4-FFF2-40B4-BE49-F238E27FC236}">
                <a16:creationId xmlns:a16="http://schemas.microsoft.com/office/drawing/2014/main" id="{B0FD79D5-31F3-B232-481B-0A2C7E83699E}"/>
              </a:ext>
            </a:extLst>
          </p:cNvPr>
          <p:cNvSpPr txBox="1"/>
          <p:nvPr/>
        </p:nvSpPr>
        <p:spPr>
          <a:xfrm>
            <a:off x="1413900" y="1115858"/>
            <a:ext cx="63162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419" sz="1400" b="0" i="0" u="none" strike="noStrike" kern="0" cap="none" spc="0" normalizeH="0" baseline="0" noProof="0" dirty="0">
                <a:ln>
                  <a:noFill/>
                </a:ln>
                <a:solidFill>
                  <a:srgbClr val="EB6D2E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Participación de mujeres en </a:t>
            </a:r>
            <a:r>
              <a:rPr lang="es-MX" dirty="0">
                <a:solidFill>
                  <a:srgbClr val="EB6D2E"/>
                </a:solidFill>
                <a:latin typeface="Lexend Medium"/>
                <a:ea typeface="Lexend Medium"/>
                <a:cs typeface="Lexend Medium"/>
                <a:sym typeface="Lexend Medium"/>
              </a:rPr>
              <a:t>e</a:t>
            </a:r>
            <a:r>
              <a:rPr kumimoji="0" lang="es-MX" sz="1400" b="0" i="0" u="none" strike="noStrike" kern="0" cap="none" spc="0" normalizeH="0" baseline="0" noProof="0" dirty="0" err="1">
                <a:ln>
                  <a:noFill/>
                </a:ln>
                <a:solidFill>
                  <a:srgbClr val="EB6D2E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mpresas</a:t>
            </a: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EB6D2E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 </a:t>
            </a:r>
            <a:r>
              <a:rPr lang="es-MX" dirty="0">
                <a:solidFill>
                  <a:srgbClr val="EB6D2E"/>
                </a:solidFill>
                <a:latin typeface="Lexend Medium"/>
                <a:ea typeface="Lexend Medium"/>
                <a:cs typeface="Lexend Medium"/>
                <a:sym typeface="Lexend Medium"/>
              </a:rPr>
              <a:t>m</a:t>
            </a:r>
            <a:r>
              <a:rPr kumimoji="0" lang="es-MX" sz="1400" b="0" i="0" u="none" strike="noStrike" kern="0" cap="none" spc="0" normalizeH="0" baseline="0" noProof="0" dirty="0" err="1">
                <a:ln>
                  <a:noFill/>
                </a:ln>
                <a:solidFill>
                  <a:srgbClr val="EB6D2E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ineras</a:t>
            </a: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EB6D2E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 de la gran </a:t>
            </a:r>
            <a:r>
              <a:rPr lang="es-MX" dirty="0">
                <a:solidFill>
                  <a:srgbClr val="EB6D2E"/>
                </a:solidFill>
                <a:latin typeface="Lexend Medium"/>
                <a:ea typeface="Lexend Medium"/>
                <a:cs typeface="Lexend Medium"/>
                <a:sym typeface="Lexend Medium"/>
              </a:rPr>
              <a:t>m</a:t>
            </a:r>
            <a:r>
              <a:rPr kumimoji="0" lang="es-MX" sz="1400" b="0" i="0" u="none" strike="noStrike" kern="0" cap="none" spc="0" normalizeH="0" baseline="0" noProof="0" dirty="0" err="1">
                <a:ln>
                  <a:noFill/>
                </a:ln>
                <a:solidFill>
                  <a:srgbClr val="EB6D2E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inería</a:t>
            </a: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EB6D2E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 según región (2023-2025)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B6D2E"/>
              </a:solidFill>
              <a:effectLst/>
              <a:uLnTx/>
              <a:uFillTx/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3" name="Google Shape;111;p18">
            <a:extLst>
              <a:ext uri="{FF2B5EF4-FFF2-40B4-BE49-F238E27FC236}">
                <a16:creationId xmlns:a16="http://schemas.microsoft.com/office/drawing/2014/main" id="{F3F970A3-5890-0AC6-40E2-0D0B99D10D28}"/>
              </a:ext>
            </a:extLst>
          </p:cNvPr>
          <p:cNvSpPr txBox="1"/>
          <p:nvPr/>
        </p:nvSpPr>
        <p:spPr>
          <a:xfrm>
            <a:off x="398134" y="4747050"/>
            <a:ext cx="8529297" cy="218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kumimoji="0" lang="es-419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rPr>
              <a:t>*Macrozona Centro considera las regiones de Valparaíso, Metropolitana y Libertador Bernardo O’Higgins.</a:t>
            </a:r>
            <a:br>
              <a:rPr kumimoji="0" lang="es-419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rPr>
            </a:br>
            <a:r>
              <a:rPr lang="es-MX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Fuente: Elaboración propia en base a cifras de dotación interna de 12 empresas mineras de la gran minería con corte diciembre 2023, diciembre 2024 y diciembre 2025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5" name="Imagen 4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066DBE48-6B8B-DDAE-649C-9F5DF103676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719" b="9870"/>
          <a:stretch>
            <a:fillRect/>
          </a:stretch>
        </p:blipFill>
        <p:spPr>
          <a:xfrm>
            <a:off x="265787" y="1655840"/>
            <a:ext cx="8341882" cy="311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2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5" y="-31750"/>
            <a:ext cx="9223598" cy="522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6350" y="4506408"/>
            <a:ext cx="3376527" cy="49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/>
          <p:nvPr/>
        </p:nvSpPr>
        <p:spPr>
          <a:xfrm>
            <a:off x="4267700" y="272150"/>
            <a:ext cx="44040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0">
                <a:solidFill>
                  <a:srgbClr val="351C75"/>
                </a:solidFill>
                <a:latin typeface="Lexend Black"/>
                <a:ea typeface="Lexend Black"/>
                <a:cs typeface="Lexend Black"/>
                <a:sym typeface="Lexend Black"/>
              </a:rPr>
              <a:t>02.</a:t>
            </a:r>
            <a:endParaRPr sz="20000">
              <a:solidFill>
                <a:srgbClr val="351C75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133" name="Google Shape;133;p20"/>
          <p:cNvSpPr txBox="1"/>
          <p:nvPr/>
        </p:nvSpPr>
        <p:spPr>
          <a:xfrm>
            <a:off x="1463040" y="1751400"/>
            <a:ext cx="6453785" cy="1741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Mujeres en la minería internacional</a:t>
            </a:r>
            <a:endParaRPr sz="2200">
              <a:solidFill>
                <a:srgbClr val="01677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ACD2C92-FE6C-4817-5748-FD9C2B0B40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3" b="5891"/>
          <a:stretch/>
        </p:blipFill>
        <p:spPr>
          <a:xfrm>
            <a:off x="437637" y="1490699"/>
            <a:ext cx="8088967" cy="3405513"/>
          </a:xfrm>
          <a:prstGeom prst="rect">
            <a:avLst/>
          </a:prstGeom>
        </p:spPr>
      </p:pic>
      <p:pic>
        <p:nvPicPr>
          <p:cNvPr id="4" name="Google Shape;139;p21">
            <a:extLst>
              <a:ext uri="{FF2B5EF4-FFF2-40B4-BE49-F238E27FC236}">
                <a16:creationId xmlns:a16="http://schemas.microsoft.com/office/drawing/2014/main" id="{8886BC22-A1C4-240C-000A-662485C7C15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40542"/>
            <a:ext cx="6622474" cy="70606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/>
        </p:nvSpPr>
        <p:spPr>
          <a:xfrm>
            <a:off x="321699" y="4701849"/>
            <a:ext cx="8500601" cy="337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CL" sz="800">
                <a:latin typeface="Lexend" panose="020B0604020202020204" charset="0"/>
              </a:rPr>
              <a:t>Fuente: elaboración propia en base al </a:t>
            </a:r>
            <a:r>
              <a:rPr lang="es-CL" sz="800" i="1" err="1">
                <a:latin typeface="Lexend" panose="020B0604020202020204" charset="0"/>
              </a:rPr>
              <a:t>Australian</a:t>
            </a:r>
            <a:r>
              <a:rPr lang="es-CL" sz="800" i="1">
                <a:latin typeface="Lexend" panose="020B0604020202020204" charset="0"/>
              </a:rPr>
              <a:t> </a:t>
            </a:r>
            <a:r>
              <a:rPr lang="es-CL" sz="800" i="1" err="1">
                <a:latin typeface="Lexend" panose="020B0604020202020204" charset="0"/>
              </a:rPr>
              <a:t>Government</a:t>
            </a:r>
            <a:r>
              <a:rPr lang="es-CL" sz="800">
                <a:latin typeface="Lexend" panose="020B0604020202020204" charset="0"/>
              </a:rPr>
              <a:t>; </a:t>
            </a:r>
            <a:r>
              <a:rPr lang="es-CL" sz="800" err="1">
                <a:latin typeface="Lexend" panose="020B0604020202020204" charset="0"/>
              </a:rPr>
              <a:t>Mining</a:t>
            </a:r>
            <a:r>
              <a:rPr lang="es-CL" sz="800">
                <a:latin typeface="Lexend" panose="020B0604020202020204" charset="0"/>
              </a:rPr>
              <a:t> </a:t>
            </a:r>
            <a:r>
              <a:rPr lang="es-CL" sz="800" err="1">
                <a:latin typeface="Lexend" panose="020B0604020202020204" charset="0"/>
              </a:rPr>
              <a:t>Industry</a:t>
            </a:r>
            <a:r>
              <a:rPr lang="es-CL" sz="800">
                <a:latin typeface="Lexend" panose="020B0604020202020204" charset="0"/>
              </a:rPr>
              <a:t> Human </a:t>
            </a:r>
            <a:r>
              <a:rPr lang="es-CL" sz="800" err="1">
                <a:latin typeface="Lexend" panose="020B0604020202020204" charset="0"/>
              </a:rPr>
              <a:t>Resoruces</a:t>
            </a:r>
            <a:r>
              <a:rPr lang="es-CL" sz="800">
                <a:latin typeface="Lexend" panose="020B0604020202020204" charset="0"/>
              </a:rPr>
              <a:t> Council (</a:t>
            </a:r>
            <a:r>
              <a:rPr lang="es-CL" sz="800" err="1">
                <a:latin typeface="Lexend" panose="020B0604020202020204" charset="0"/>
              </a:rPr>
              <a:t>MiHR</a:t>
            </a:r>
            <a:r>
              <a:rPr lang="es-CL" sz="800">
                <a:latin typeface="Lexend" panose="020B0604020202020204" charset="0"/>
              </a:rPr>
              <a:t>); U.S. Bureau </a:t>
            </a:r>
            <a:r>
              <a:rPr lang="es-CL" sz="800" err="1">
                <a:latin typeface="Lexend" panose="020B0604020202020204" charset="0"/>
              </a:rPr>
              <a:t>of</a:t>
            </a:r>
            <a:r>
              <a:rPr lang="es-CL" sz="800">
                <a:latin typeface="Lexend" panose="020B0604020202020204" charset="0"/>
              </a:rPr>
              <a:t> Labor </a:t>
            </a:r>
            <a:r>
              <a:rPr lang="es-CL" sz="800" err="1">
                <a:latin typeface="Lexend" panose="020B0604020202020204" charset="0"/>
              </a:rPr>
              <a:t>Statistics</a:t>
            </a:r>
            <a:r>
              <a:rPr lang="es-CL" sz="800">
                <a:latin typeface="Lexend" panose="020B0604020202020204" charset="0"/>
              </a:rPr>
              <a:t>; Ministerio de Energía y Minas, Perú; </a:t>
            </a:r>
            <a:r>
              <a:rPr lang="es-CL" sz="800" i="1" err="1">
                <a:latin typeface="Lexend" panose="020B0604020202020204" charset="0"/>
              </a:rPr>
              <a:t>Minerals</a:t>
            </a:r>
            <a:r>
              <a:rPr lang="es-CL" sz="800" i="1">
                <a:latin typeface="Lexend" panose="020B0604020202020204" charset="0"/>
              </a:rPr>
              <a:t> Council Sudáfrica</a:t>
            </a:r>
            <a:r>
              <a:rPr lang="es-CL" sz="800">
                <a:latin typeface="Lexend" panose="020B0604020202020204" charset="0"/>
              </a:rPr>
              <a:t>; </a:t>
            </a:r>
            <a:r>
              <a:rPr lang="es-CL" sz="800" i="1">
                <a:latin typeface="Lexend" panose="020B0604020202020204" charset="0"/>
              </a:rPr>
              <a:t>Alianza CCM-Eleva.</a:t>
            </a:r>
          </a:p>
        </p:txBody>
      </p:sp>
      <p:sp>
        <p:nvSpPr>
          <p:cNvPr id="123" name="Google Shape;123;p19"/>
          <p:cNvSpPr txBox="1"/>
          <p:nvPr/>
        </p:nvSpPr>
        <p:spPr>
          <a:xfrm>
            <a:off x="1000474" y="1138116"/>
            <a:ext cx="70443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>
                <a:solidFill>
                  <a:srgbClr val="625097"/>
                </a:solidFill>
                <a:latin typeface="Lexend Medium"/>
                <a:sym typeface="Lexend Medium"/>
              </a:rPr>
              <a:t>Participación de mujeres en la fuerza laboral minera, muestra de países seleccionados (2024-2025)</a:t>
            </a:r>
            <a:endParaRPr dirty="0">
              <a:solidFill>
                <a:srgbClr val="625097"/>
              </a:solidFill>
              <a:latin typeface="Lexend Medium"/>
              <a:sym typeface="Lexend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EB6D2E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3" name="Google Shape;112;p18">
            <a:extLst>
              <a:ext uri="{FF2B5EF4-FFF2-40B4-BE49-F238E27FC236}">
                <a16:creationId xmlns:a16="http://schemas.microsoft.com/office/drawing/2014/main" id="{40D3692D-222D-201C-6DF3-98843FE0A9F5}"/>
              </a:ext>
            </a:extLst>
          </p:cNvPr>
          <p:cNvSpPr txBox="1"/>
          <p:nvPr/>
        </p:nvSpPr>
        <p:spPr>
          <a:xfrm>
            <a:off x="265786" y="371508"/>
            <a:ext cx="6356687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MX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Chile mantiene un rol de liderazgo en la participación de mujeres en la minería internacional.</a:t>
            </a:r>
            <a:endParaRPr lang="es-MX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FF727992-8D21-11F3-CF05-700CB997AF14}"/>
              </a:ext>
            </a:extLst>
          </p:cNvPr>
          <p:cNvSpPr/>
          <p:nvPr/>
        </p:nvSpPr>
        <p:spPr>
          <a:xfrm>
            <a:off x="5271878" y="4221759"/>
            <a:ext cx="180000" cy="36000"/>
          </a:xfrm>
          <a:prstGeom prst="roundRect">
            <a:avLst>
              <a:gd name="adj" fmla="val 50000"/>
            </a:avLst>
          </a:prstGeom>
          <a:solidFill>
            <a:srgbClr val="627A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9">
          <a:extLst>
            <a:ext uri="{FF2B5EF4-FFF2-40B4-BE49-F238E27FC236}">
              <a16:creationId xmlns:a16="http://schemas.microsoft.com/office/drawing/2014/main" id="{E448454A-B3CF-6973-C52B-59E6B2D71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9;p21">
            <a:extLst>
              <a:ext uri="{FF2B5EF4-FFF2-40B4-BE49-F238E27FC236}">
                <a16:creationId xmlns:a16="http://schemas.microsoft.com/office/drawing/2014/main" id="{710B6062-FDC8-1660-7F67-4CDCF876F6D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340543"/>
            <a:ext cx="6481917" cy="70606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>
            <a:extLst>
              <a:ext uri="{FF2B5EF4-FFF2-40B4-BE49-F238E27FC236}">
                <a16:creationId xmlns:a16="http://schemas.microsoft.com/office/drawing/2014/main" id="{72D53ED7-2362-B14A-FC01-A10F3B8CF7FC}"/>
              </a:ext>
            </a:extLst>
          </p:cNvPr>
          <p:cNvSpPr txBox="1"/>
          <p:nvPr/>
        </p:nvSpPr>
        <p:spPr>
          <a:xfrm>
            <a:off x="910571" y="1186934"/>
            <a:ext cx="70443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419" sz="1400" b="0" i="0" u="none" strike="noStrike" kern="0" cap="none" spc="0" normalizeH="0" baseline="0" noProof="0" dirty="0">
                <a:ln>
                  <a:noFill/>
                </a:ln>
                <a:solidFill>
                  <a:srgbClr val="625097"/>
                </a:solidFill>
                <a:effectLst/>
                <a:uLnTx/>
                <a:uFillTx/>
                <a:latin typeface="Lexend Medium"/>
                <a:cs typeface="Arial"/>
                <a:sym typeface="Lexend Medium"/>
              </a:rPr>
              <a:t>Evolución de la participación de mujeres en la fuerza </a:t>
            </a:r>
            <a:r>
              <a:rPr lang="es-419" dirty="0">
                <a:solidFill>
                  <a:srgbClr val="625097"/>
                </a:solidFill>
                <a:latin typeface="Lexend Medium"/>
                <a:sym typeface="Lexend Medium"/>
              </a:rPr>
              <a:t>l</a:t>
            </a:r>
            <a:r>
              <a:rPr kumimoji="0" lang="es-419" sz="1400" b="0" i="0" u="none" strike="noStrike" kern="0" cap="none" spc="0" normalizeH="0" baseline="0" noProof="0" dirty="0">
                <a:ln>
                  <a:noFill/>
                </a:ln>
                <a:solidFill>
                  <a:srgbClr val="625097"/>
                </a:solidFill>
                <a:effectLst/>
                <a:uLnTx/>
                <a:uFillTx/>
                <a:latin typeface="Lexend Medium"/>
                <a:cs typeface="Arial"/>
                <a:sym typeface="Lexend Medium"/>
              </a:rPr>
              <a:t>aboral </a:t>
            </a:r>
            <a:r>
              <a:rPr lang="es-419" dirty="0">
                <a:solidFill>
                  <a:srgbClr val="625097"/>
                </a:solidFill>
                <a:latin typeface="Lexend Medium"/>
                <a:sym typeface="Lexend Medium"/>
              </a:rPr>
              <a:t>m</a:t>
            </a:r>
            <a:r>
              <a:rPr kumimoji="0" lang="es-419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25097"/>
                </a:solidFill>
                <a:effectLst/>
                <a:uLnTx/>
                <a:uFillTx/>
                <a:latin typeface="Lexend Medium"/>
                <a:cs typeface="Arial"/>
                <a:sym typeface="Lexend Medium"/>
              </a:rPr>
              <a:t>inera</a:t>
            </a:r>
            <a:r>
              <a:rPr kumimoji="0" lang="es-419" sz="1400" b="0" i="0" u="none" strike="noStrike" kern="0" cap="none" spc="0" normalizeH="0" baseline="0" noProof="0" dirty="0">
                <a:ln>
                  <a:noFill/>
                </a:ln>
                <a:solidFill>
                  <a:srgbClr val="625097"/>
                </a:solidFill>
                <a:effectLst/>
                <a:uLnTx/>
                <a:uFillTx/>
                <a:latin typeface="Lexend Medium"/>
                <a:cs typeface="Arial"/>
                <a:sym typeface="Lexend Medium"/>
              </a:rPr>
              <a:t>, muestra de países </a:t>
            </a:r>
            <a:r>
              <a:rPr lang="es-419" dirty="0">
                <a:solidFill>
                  <a:srgbClr val="625097"/>
                </a:solidFill>
                <a:latin typeface="Lexend Medium"/>
                <a:sym typeface="Lexend Medium"/>
              </a:rPr>
              <a:t>s</a:t>
            </a:r>
            <a:r>
              <a:rPr kumimoji="0" lang="es-419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25097"/>
                </a:solidFill>
                <a:effectLst/>
                <a:uLnTx/>
                <a:uFillTx/>
                <a:latin typeface="Lexend Medium"/>
                <a:cs typeface="Arial"/>
                <a:sym typeface="Lexend Medium"/>
              </a:rPr>
              <a:t>eleccionados</a:t>
            </a:r>
            <a:r>
              <a:rPr kumimoji="0" lang="es-419" sz="1400" b="0" i="0" u="none" strike="noStrike" kern="0" cap="none" spc="0" normalizeH="0" baseline="0" noProof="0" dirty="0">
                <a:ln>
                  <a:noFill/>
                </a:ln>
                <a:solidFill>
                  <a:srgbClr val="625097"/>
                </a:solidFill>
                <a:effectLst/>
                <a:uLnTx/>
                <a:uFillTx/>
                <a:latin typeface="Lexend Medium"/>
                <a:cs typeface="Arial"/>
                <a:sym typeface="Lexend Medium"/>
              </a:rPr>
              <a:t> (2022-2025)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625097"/>
              </a:solidFill>
              <a:effectLst/>
              <a:uLnTx/>
              <a:uFillTx/>
              <a:latin typeface="Lexend Medium"/>
              <a:cs typeface="Arial"/>
              <a:sym typeface="Lexend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EB6D2E"/>
              </a:solidFill>
              <a:effectLst/>
              <a:uLnTx/>
              <a:uFillTx/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3" name="Google Shape;112;p18">
            <a:extLst>
              <a:ext uri="{FF2B5EF4-FFF2-40B4-BE49-F238E27FC236}">
                <a16:creationId xmlns:a16="http://schemas.microsoft.com/office/drawing/2014/main" id="{9890D3C7-E4D8-B03D-9A92-7414741A02ED}"/>
              </a:ext>
            </a:extLst>
          </p:cNvPr>
          <p:cNvSpPr txBox="1"/>
          <p:nvPr/>
        </p:nvSpPr>
        <p:spPr>
          <a:xfrm>
            <a:off x="265786" y="371508"/>
            <a:ext cx="5943285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rPr>
              <a:t>Experiencia internacional muestra fluctuaciones en cuanto a la participación de mujeres en minería.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D94C15D-1D23-F263-A05A-906CA3C1D5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4" b="10562"/>
          <a:stretch/>
        </p:blipFill>
        <p:spPr>
          <a:xfrm>
            <a:off x="-8259" y="1827134"/>
            <a:ext cx="9108208" cy="3123911"/>
          </a:xfrm>
          <a:prstGeom prst="rect">
            <a:avLst/>
          </a:prstGeom>
        </p:spPr>
      </p:pic>
      <p:sp>
        <p:nvSpPr>
          <p:cNvPr id="2" name="Google Shape;121;p19">
            <a:extLst>
              <a:ext uri="{FF2B5EF4-FFF2-40B4-BE49-F238E27FC236}">
                <a16:creationId xmlns:a16="http://schemas.microsoft.com/office/drawing/2014/main" id="{08F422EB-22FD-A836-8FE0-6655032BB30D}"/>
              </a:ext>
            </a:extLst>
          </p:cNvPr>
          <p:cNvSpPr txBox="1"/>
          <p:nvPr/>
        </p:nvSpPr>
        <p:spPr>
          <a:xfrm>
            <a:off x="444927" y="4859456"/>
            <a:ext cx="8201836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CL" sz="800">
                <a:latin typeface="Lexend" panose="020B0604020202020204" charset="0"/>
              </a:rPr>
              <a:t>Fuente: elaboración propia en base al </a:t>
            </a:r>
            <a:r>
              <a:rPr lang="es-CL" sz="800" i="1" err="1">
                <a:latin typeface="Lexend" panose="020B0604020202020204" charset="0"/>
              </a:rPr>
              <a:t>Australian</a:t>
            </a:r>
            <a:r>
              <a:rPr lang="es-CL" sz="800" i="1">
                <a:latin typeface="Lexend" panose="020B0604020202020204" charset="0"/>
              </a:rPr>
              <a:t> </a:t>
            </a:r>
            <a:r>
              <a:rPr lang="es-CL" sz="800" i="1" err="1">
                <a:latin typeface="Lexend" panose="020B0604020202020204" charset="0"/>
              </a:rPr>
              <a:t>Government</a:t>
            </a:r>
            <a:r>
              <a:rPr lang="es-CL" sz="800">
                <a:latin typeface="Lexend" panose="020B0604020202020204" charset="0"/>
              </a:rPr>
              <a:t>; </a:t>
            </a:r>
            <a:r>
              <a:rPr lang="es-CL" sz="800" err="1">
                <a:latin typeface="Lexend" panose="020B0604020202020204" charset="0"/>
              </a:rPr>
              <a:t>Mining</a:t>
            </a:r>
            <a:r>
              <a:rPr lang="es-CL" sz="800">
                <a:latin typeface="Lexend" panose="020B0604020202020204" charset="0"/>
              </a:rPr>
              <a:t> </a:t>
            </a:r>
            <a:r>
              <a:rPr lang="es-CL" sz="800" err="1">
                <a:latin typeface="Lexend" panose="020B0604020202020204" charset="0"/>
              </a:rPr>
              <a:t>Industry</a:t>
            </a:r>
            <a:r>
              <a:rPr lang="es-CL" sz="800">
                <a:latin typeface="Lexend" panose="020B0604020202020204" charset="0"/>
              </a:rPr>
              <a:t> Human </a:t>
            </a:r>
            <a:r>
              <a:rPr lang="es-CL" sz="800" err="1">
                <a:latin typeface="Lexend" panose="020B0604020202020204" charset="0"/>
              </a:rPr>
              <a:t>Resoruces</a:t>
            </a:r>
            <a:r>
              <a:rPr lang="es-CL" sz="800">
                <a:latin typeface="Lexend" panose="020B0604020202020204" charset="0"/>
              </a:rPr>
              <a:t> Council (</a:t>
            </a:r>
            <a:r>
              <a:rPr lang="es-CL" sz="800" err="1">
                <a:latin typeface="Lexend" panose="020B0604020202020204" charset="0"/>
              </a:rPr>
              <a:t>MiHR</a:t>
            </a:r>
            <a:r>
              <a:rPr lang="es-CL" sz="800">
                <a:latin typeface="Lexend" panose="020B0604020202020204" charset="0"/>
              </a:rPr>
              <a:t>); </a:t>
            </a:r>
            <a:r>
              <a:rPr lang="es-CL" sz="800" i="1" err="1">
                <a:latin typeface="Lexend" panose="020B0604020202020204" charset="0"/>
              </a:rPr>
              <a:t>Minerals</a:t>
            </a:r>
            <a:r>
              <a:rPr lang="es-CL" sz="800" i="1">
                <a:latin typeface="Lexend" panose="020B0604020202020204" charset="0"/>
              </a:rPr>
              <a:t> Council Sudáfrica; Alianza CCM-Eleva.</a:t>
            </a:r>
          </a:p>
        </p:txBody>
      </p:sp>
    </p:spTree>
    <p:extLst>
      <p:ext uri="{BB962C8B-B14F-4D97-AF65-F5344CB8AC3E}">
        <p14:creationId xmlns:p14="http://schemas.microsoft.com/office/powerpoint/2010/main" val="2396730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5700"/>
            <a:ext cx="9174927" cy="5196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6350" y="4506408"/>
            <a:ext cx="3376527" cy="49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5"/>
          <p:cNvSpPr txBox="1"/>
          <p:nvPr/>
        </p:nvSpPr>
        <p:spPr>
          <a:xfrm>
            <a:off x="4267700" y="272150"/>
            <a:ext cx="44040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0">
                <a:solidFill>
                  <a:srgbClr val="1B8986"/>
                </a:solidFill>
                <a:latin typeface="Lexend Black"/>
                <a:ea typeface="Lexend Black"/>
                <a:cs typeface="Lexend Black"/>
                <a:sym typeface="Lexend Black"/>
              </a:rPr>
              <a:t>03.</a:t>
            </a:r>
            <a:endParaRPr sz="20000">
              <a:solidFill>
                <a:srgbClr val="1B8986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1026725" y="1742313"/>
            <a:ext cx="6890100" cy="252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Radiografía de la participación de mujeres</a:t>
            </a:r>
            <a:endParaRPr sz="2200">
              <a:solidFill>
                <a:srgbClr val="D5D74D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que contiene persona, hombre, tabla, pequeño&#10;&#10;El contenido generado por IA puede ser incorrecto.">
            <a:extLst>
              <a:ext uri="{FF2B5EF4-FFF2-40B4-BE49-F238E27FC236}">
                <a16:creationId xmlns:a16="http://schemas.microsoft.com/office/drawing/2014/main" id="{2813A8E1-9490-F22A-5464-BFEC8DD54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11" y="584503"/>
            <a:ext cx="2317573" cy="313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itio web&#10;&#10;El contenido generado por IA puede ser incorrecto.">
            <a:extLst>
              <a:ext uri="{FF2B5EF4-FFF2-40B4-BE49-F238E27FC236}">
                <a16:creationId xmlns:a16="http://schemas.microsoft.com/office/drawing/2014/main" id="{7788768A-976F-6E6D-B392-EB336A7C2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118" y="848788"/>
            <a:ext cx="2124863" cy="300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n que contiene naranja, hombre, sostener, béisbol&#10;&#10;El contenido generado por IA puede ser incorrecto.">
            <a:extLst>
              <a:ext uri="{FF2B5EF4-FFF2-40B4-BE49-F238E27FC236}">
                <a16:creationId xmlns:a16="http://schemas.microsoft.com/office/drawing/2014/main" id="{F57DF475-B69E-28F6-B213-D317CCC50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300" y="1823285"/>
            <a:ext cx="2334566" cy="300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A3C7945-8307-19EF-DA7D-1A669FE75AF4}"/>
              </a:ext>
            </a:extLst>
          </p:cNvPr>
          <p:cNvSpPr txBox="1"/>
          <p:nvPr/>
        </p:nvSpPr>
        <p:spPr>
          <a:xfrm>
            <a:off x="332389" y="3792799"/>
            <a:ext cx="2141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Lexend" panose="020B0604020202020204" charset="0"/>
              </a:rPr>
              <a:t>Estudio </a:t>
            </a:r>
            <a:r>
              <a:rPr lang="es-MX" b="1" dirty="0">
                <a:solidFill>
                  <a:srgbClr val="00ABA8"/>
                </a:solidFill>
                <a:latin typeface="Lexend" panose="020B0604020202020204" charset="0"/>
              </a:rPr>
              <a:t>Panorama Educacional Minero</a:t>
            </a:r>
            <a:endParaRPr lang="es-CL" b="1" dirty="0">
              <a:solidFill>
                <a:srgbClr val="00ABA8"/>
              </a:solidFill>
              <a:latin typeface="Lexend" panose="020B060402020202020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34E2053-8843-D3F3-05B3-0E6A9F08B612}"/>
              </a:ext>
            </a:extLst>
          </p:cNvPr>
          <p:cNvSpPr/>
          <p:nvPr/>
        </p:nvSpPr>
        <p:spPr>
          <a:xfrm>
            <a:off x="330311" y="3855144"/>
            <a:ext cx="45719" cy="651984"/>
          </a:xfrm>
          <a:prstGeom prst="rect">
            <a:avLst/>
          </a:prstGeom>
          <a:solidFill>
            <a:srgbClr val="FA8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2BD8CC-3818-1980-13D6-5485D618539C}"/>
              </a:ext>
            </a:extLst>
          </p:cNvPr>
          <p:cNvSpPr txBox="1"/>
          <p:nvPr/>
        </p:nvSpPr>
        <p:spPr>
          <a:xfrm>
            <a:off x="3420300" y="682966"/>
            <a:ext cx="2514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Lexend" panose="020B0604020202020204" charset="0"/>
              </a:rPr>
              <a:t>Estudio </a:t>
            </a:r>
            <a:r>
              <a:rPr lang="es-MX" b="1" dirty="0">
                <a:solidFill>
                  <a:srgbClr val="00ABA8"/>
                </a:solidFill>
                <a:latin typeface="Lexend" panose="020B0604020202020204" charset="0"/>
              </a:rPr>
              <a:t>Estructura etaria de la fuerza laboral en empresas mineras</a:t>
            </a:r>
            <a:endParaRPr lang="es-CL" b="1" dirty="0">
              <a:solidFill>
                <a:srgbClr val="00ABA8"/>
              </a:solidFill>
              <a:latin typeface="Lexend" panose="020B060402020202020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3EAFC56-3B9B-B721-11CE-4E8916825B6B}"/>
              </a:ext>
            </a:extLst>
          </p:cNvPr>
          <p:cNvSpPr/>
          <p:nvPr/>
        </p:nvSpPr>
        <p:spPr>
          <a:xfrm>
            <a:off x="3420301" y="763146"/>
            <a:ext cx="49844" cy="874305"/>
          </a:xfrm>
          <a:prstGeom prst="rect">
            <a:avLst/>
          </a:prstGeom>
          <a:solidFill>
            <a:srgbClr val="FA8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625513F-9ACC-D395-D69C-2D0E755C6EF6}"/>
              </a:ext>
            </a:extLst>
          </p:cNvPr>
          <p:cNvSpPr txBox="1"/>
          <p:nvPr/>
        </p:nvSpPr>
        <p:spPr>
          <a:xfrm>
            <a:off x="6498195" y="3987811"/>
            <a:ext cx="2623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ABA8"/>
                </a:solidFill>
                <a:latin typeface="Lexend" panose="020B0604020202020204" charset="0"/>
              </a:rPr>
              <a:t>Estudio de Fuerza Laboral de la Gran Minería Chilena 2025-2034</a:t>
            </a:r>
            <a:endParaRPr lang="es-CL" b="1" dirty="0">
              <a:solidFill>
                <a:srgbClr val="00ABA8"/>
              </a:solidFill>
              <a:latin typeface="Lexend" panose="020B060402020202020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E5DC28F-A369-71A9-2D6B-842BBF11ADDC}"/>
              </a:ext>
            </a:extLst>
          </p:cNvPr>
          <p:cNvSpPr/>
          <p:nvPr/>
        </p:nvSpPr>
        <p:spPr>
          <a:xfrm>
            <a:off x="6496118" y="4043226"/>
            <a:ext cx="52453" cy="815916"/>
          </a:xfrm>
          <a:prstGeom prst="rect">
            <a:avLst/>
          </a:prstGeom>
          <a:solidFill>
            <a:srgbClr val="FA8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FEEB29D-C9C7-C6BD-9725-AA25F0C99085}"/>
              </a:ext>
            </a:extLst>
          </p:cNvPr>
          <p:cNvSpPr txBox="1"/>
          <p:nvPr/>
        </p:nvSpPr>
        <p:spPr>
          <a:xfrm>
            <a:off x="376030" y="4268623"/>
            <a:ext cx="1178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>
                <a:solidFill>
                  <a:srgbClr val="627ABB"/>
                </a:solidFill>
                <a:latin typeface="Lexend" panose="020B0604020202020204" charset="0"/>
              </a:rPr>
              <a:t>Abril 2025</a:t>
            </a:r>
            <a:endParaRPr lang="es-CL" sz="1200" b="1">
              <a:solidFill>
                <a:srgbClr val="627ABB"/>
              </a:solidFill>
              <a:latin typeface="Lexend" panose="020B060402020202020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46209E9-1B83-B20F-722E-8010F2AB1308}"/>
              </a:ext>
            </a:extLst>
          </p:cNvPr>
          <p:cNvSpPr txBox="1"/>
          <p:nvPr/>
        </p:nvSpPr>
        <p:spPr>
          <a:xfrm>
            <a:off x="3456290" y="1392020"/>
            <a:ext cx="1178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>
                <a:solidFill>
                  <a:srgbClr val="627ABB"/>
                </a:solidFill>
                <a:latin typeface="Lexend" panose="020B0604020202020204" charset="0"/>
              </a:rPr>
              <a:t>Julio 2025</a:t>
            </a:r>
            <a:endParaRPr lang="es-CL" sz="1200" b="1">
              <a:solidFill>
                <a:srgbClr val="627ABB"/>
              </a:solidFill>
              <a:latin typeface="Lexend" panose="020B060402020202020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04BE867-150C-D6B4-C184-89748C80C30F}"/>
              </a:ext>
            </a:extLst>
          </p:cNvPr>
          <p:cNvSpPr txBox="1"/>
          <p:nvPr/>
        </p:nvSpPr>
        <p:spPr>
          <a:xfrm>
            <a:off x="6515582" y="4654309"/>
            <a:ext cx="1547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>
                <a:solidFill>
                  <a:srgbClr val="627ABB"/>
                </a:solidFill>
                <a:latin typeface="Lexend" panose="020B0604020202020204" charset="0"/>
              </a:rPr>
              <a:t>Diciembre 2025</a:t>
            </a:r>
            <a:endParaRPr lang="es-CL" sz="1200" b="1">
              <a:solidFill>
                <a:srgbClr val="627ABB"/>
              </a:solidFill>
              <a:latin typeface="Lexend" panose="020B060402020202020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>
          <a:extLst>
            <a:ext uri="{FF2B5EF4-FFF2-40B4-BE49-F238E27FC236}">
              <a16:creationId xmlns:a16="http://schemas.microsoft.com/office/drawing/2014/main" id="{2892D80E-8FBA-40E1-3C5C-87DD62EE7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7">
            <a:extLst>
              <a:ext uri="{FF2B5EF4-FFF2-40B4-BE49-F238E27FC236}">
                <a16:creationId xmlns:a16="http://schemas.microsoft.com/office/drawing/2014/main" id="{4F41B9E7-29A0-9F6A-6C59-5276C9D6597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6391"/>
            <a:ext cx="6523177" cy="70074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7">
            <a:extLst>
              <a:ext uri="{FF2B5EF4-FFF2-40B4-BE49-F238E27FC236}">
                <a16:creationId xmlns:a16="http://schemas.microsoft.com/office/drawing/2014/main" id="{B42FC560-66C4-DC43-0FCC-8EA8F633D8DC}"/>
              </a:ext>
            </a:extLst>
          </p:cNvPr>
          <p:cNvSpPr txBox="1"/>
          <p:nvPr/>
        </p:nvSpPr>
        <p:spPr>
          <a:xfrm>
            <a:off x="253399" y="377065"/>
            <a:ext cx="6269777" cy="60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419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rPr>
              <a:t>La rotación de mujeres es mayor a la de hombres, especialmente en trabajadoras con antigüedad menor a un año.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0" name="Google Shape;200;p27">
            <a:extLst>
              <a:ext uri="{FF2B5EF4-FFF2-40B4-BE49-F238E27FC236}">
                <a16:creationId xmlns:a16="http://schemas.microsoft.com/office/drawing/2014/main" id="{5EA6065F-FFDE-F3AA-8F58-9D0455B2D98E}"/>
              </a:ext>
            </a:extLst>
          </p:cNvPr>
          <p:cNvSpPr txBox="1"/>
          <p:nvPr/>
        </p:nvSpPr>
        <p:spPr>
          <a:xfrm>
            <a:off x="718262" y="1286801"/>
            <a:ext cx="7498218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419" sz="1400" b="0" i="0" u="none" strike="noStrike" kern="0" cap="none" spc="0" normalizeH="0" baseline="0" noProof="0">
                <a:ln>
                  <a:noFill/>
                </a:ln>
                <a:solidFill>
                  <a:srgbClr val="1B8986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Tasa de rotación total y por antigüedad según sexo en empresas mineras (2024)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1B8986"/>
              </a:solidFill>
              <a:effectLst/>
              <a:uLnTx/>
              <a:uFillTx/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9" name="Google Shape;201;p27">
            <a:extLst>
              <a:ext uri="{FF2B5EF4-FFF2-40B4-BE49-F238E27FC236}">
                <a16:creationId xmlns:a16="http://schemas.microsoft.com/office/drawing/2014/main" id="{4BBC0906-7FDC-3FDC-34F4-137E47DAF9C8}"/>
              </a:ext>
            </a:extLst>
          </p:cNvPr>
          <p:cNvSpPr txBox="1"/>
          <p:nvPr/>
        </p:nvSpPr>
        <p:spPr>
          <a:xfrm>
            <a:off x="801299" y="4766435"/>
            <a:ext cx="75414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MX" sz="800" b="0" i="0" u="none" strike="noStrike" kern="0" cap="none" spc="0" normalizeH="0" baseline="0" noProof="0">
                <a:ln>
                  <a:noFill/>
                </a:ln>
                <a:solidFill>
                  <a:srgbClr val="0D1E29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rPr>
              <a:t>Fuente: Estudio de Fuerza Laboral de la Gran Minería 2025-2034, Alianza CCM-Eleva (2025).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D1E29"/>
              </a:solidFill>
              <a:effectLst/>
              <a:uLnTx/>
              <a:uFillTx/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476A634-1489-5535-40CB-89A15EEE9C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1" b="17991"/>
          <a:stretch/>
        </p:blipFill>
        <p:spPr>
          <a:xfrm>
            <a:off x="-94985" y="1766254"/>
            <a:ext cx="9088144" cy="263003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8BAF728-D8E6-4DD4-49A0-62A125715528}"/>
              </a:ext>
            </a:extLst>
          </p:cNvPr>
          <p:cNvSpPr txBox="1"/>
          <p:nvPr/>
        </p:nvSpPr>
        <p:spPr>
          <a:xfrm>
            <a:off x="801299" y="4186094"/>
            <a:ext cx="7541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srgbClr val="1B8986"/>
                </a:solidFill>
                <a:effectLst/>
                <a:uLnTx/>
                <a:uFillTx/>
                <a:latin typeface="Lexend Medium"/>
                <a:cs typeface="Arial"/>
                <a:sym typeface="Arial"/>
              </a:rPr>
              <a:t>Tasa de rotación</a:t>
            </a:r>
            <a:r>
              <a:rPr kumimoji="0" lang="es-MX" sz="1200" b="0" i="0" u="none" strike="noStrike" kern="0" cap="none" spc="0" normalizeH="0" baseline="0" noProof="0" dirty="0">
                <a:ln>
                  <a:noFill/>
                </a:ln>
                <a:solidFill>
                  <a:srgbClr val="1B8986"/>
                </a:solidFill>
                <a:effectLst/>
                <a:uLnTx/>
                <a:uFillTx/>
                <a:latin typeface="Lexend Medium"/>
                <a:cs typeface="Arial"/>
                <a:sym typeface="Arial"/>
              </a:rPr>
              <a:t>: razón entre las salidas de trabajadores, tanto voluntarias como involuntarias, sobre la dotación de una empresa en un periodo determinado.</a:t>
            </a:r>
            <a:endParaRPr kumimoji="0" lang="es-CL" sz="1200" b="0" i="0" u="none" strike="noStrike" kern="0" cap="none" spc="0" normalizeH="0" baseline="0" noProof="0" dirty="0">
              <a:ln>
                <a:noFill/>
              </a:ln>
              <a:solidFill>
                <a:srgbClr val="1B8986"/>
              </a:solidFill>
              <a:effectLst/>
              <a:uLnTx/>
              <a:uFillTx/>
              <a:latin typeface="Lexend Medium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139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>
          <a:extLst>
            <a:ext uri="{FF2B5EF4-FFF2-40B4-BE49-F238E27FC236}">
              <a16:creationId xmlns:a16="http://schemas.microsoft.com/office/drawing/2014/main" id="{2DA6965D-AF8C-ADD8-627F-A270FC9FA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>
            <a:extLst>
              <a:ext uri="{FF2B5EF4-FFF2-40B4-BE49-F238E27FC236}">
                <a16:creationId xmlns:a16="http://schemas.microsoft.com/office/drawing/2014/main" id="{1A1BBF01-A911-4D7B-8D20-19D33510BADB}"/>
              </a:ext>
            </a:extLst>
          </p:cNvPr>
          <p:cNvSpPr txBox="1"/>
          <p:nvPr/>
        </p:nvSpPr>
        <p:spPr>
          <a:xfrm>
            <a:off x="758856" y="1292110"/>
            <a:ext cx="7498218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419" sz="1400" b="0" i="0" u="none" strike="noStrike" kern="0" cap="none" spc="0" normalizeH="0" baseline="0" noProof="0">
                <a:ln>
                  <a:noFill/>
                </a:ln>
                <a:solidFill>
                  <a:srgbClr val="1B8986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Tasa de ausentismo total y por motivo según sexo en empresas mineras (2024)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1B8986"/>
              </a:solidFill>
              <a:effectLst/>
              <a:uLnTx/>
              <a:uFillTx/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" name="Google Shape;201;p27">
            <a:extLst>
              <a:ext uri="{FF2B5EF4-FFF2-40B4-BE49-F238E27FC236}">
                <a16:creationId xmlns:a16="http://schemas.microsoft.com/office/drawing/2014/main" id="{8DEAECBC-8D7D-7A03-25FA-96B3292E2CFF}"/>
              </a:ext>
            </a:extLst>
          </p:cNvPr>
          <p:cNvSpPr txBox="1"/>
          <p:nvPr/>
        </p:nvSpPr>
        <p:spPr>
          <a:xfrm>
            <a:off x="801299" y="4766435"/>
            <a:ext cx="75414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s-MX" sz="800">
                <a:solidFill>
                  <a:srgbClr val="0D1E29"/>
                </a:solidFill>
                <a:latin typeface="Lexend"/>
                <a:ea typeface="Lexend"/>
                <a:cs typeface="Lexend"/>
                <a:sym typeface="Lexend"/>
              </a:rPr>
              <a:t>Fuente: Estudio de Fuerza Laboral de la Gran Minería 2025-2034, Alianza CCM-Eleva (2025).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D1E29"/>
              </a:solidFill>
              <a:effectLst/>
              <a:uLnTx/>
              <a:uFillTx/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" name="Google Shape;198;p27">
            <a:extLst>
              <a:ext uri="{FF2B5EF4-FFF2-40B4-BE49-F238E27FC236}">
                <a16:creationId xmlns:a16="http://schemas.microsoft.com/office/drawing/2014/main" id="{D56DD363-AD9A-098F-7203-42515EF986F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346390"/>
            <a:ext cx="6098457" cy="69337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9;p27">
            <a:extLst>
              <a:ext uri="{FF2B5EF4-FFF2-40B4-BE49-F238E27FC236}">
                <a16:creationId xmlns:a16="http://schemas.microsoft.com/office/drawing/2014/main" id="{CA30BD3D-6AF7-4FAF-E189-A0BD65576DF3}"/>
              </a:ext>
            </a:extLst>
          </p:cNvPr>
          <p:cNvSpPr txBox="1"/>
          <p:nvPr/>
        </p:nvSpPr>
        <p:spPr>
          <a:xfrm>
            <a:off x="253400" y="377065"/>
            <a:ext cx="5995500" cy="60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El ausentismo es ligeramente mayor en mujeres, con una diferencia menor a un punto porcentual.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26E0D22-3B6D-E7C5-E31B-BE1721C44A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9" b="19190"/>
          <a:stretch/>
        </p:blipFill>
        <p:spPr>
          <a:xfrm>
            <a:off x="-1" y="1700751"/>
            <a:ext cx="9144000" cy="26026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9BB1692-C813-0B79-C4ED-8CC539F6E2D1}"/>
              </a:ext>
            </a:extLst>
          </p:cNvPr>
          <p:cNvSpPr txBox="1"/>
          <p:nvPr/>
        </p:nvSpPr>
        <p:spPr>
          <a:xfrm>
            <a:off x="497943" y="4223928"/>
            <a:ext cx="80200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200" b="1" dirty="0">
                <a:solidFill>
                  <a:srgbClr val="1B8986"/>
                </a:solidFill>
                <a:latin typeface="Lexend Medium"/>
              </a:rPr>
              <a:t>Tasa de ausentismo: </a:t>
            </a:r>
            <a:r>
              <a:rPr lang="es-MX" sz="1200" dirty="0">
                <a:solidFill>
                  <a:srgbClr val="1B8986"/>
                </a:solidFill>
                <a:latin typeface="Lexend Medium"/>
              </a:rPr>
              <a:t>proporción de horas no trabajadas respecto del total de horas programadas en un periodo determinado, excluyendo aquellas correspondientes a vacaciones y licencias parentales.</a:t>
            </a:r>
            <a:endParaRPr lang="es-CL" sz="1200" dirty="0">
              <a:solidFill>
                <a:srgbClr val="1B8986"/>
              </a:solidFill>
              <a:latin typeface="Lexen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05083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>
          <a:extLst>
            <a:ext uri="{FF2B5EF4-FFF2-40B4-BE49-F238E27FC236}">
              <a16:creationId xmlns:a16="http://schemas.microsoft.com/office/drawing/2014/main" id="{6599AC21-7546-ED98-9431-87501E668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>
            <a:extLst>
              <a:ext uri="{FF2B5EF4-FFF2-40B4-BE49-F238E27FC236}">
                <a16:creationId xmlns:a16="http://schemas.microsoft.com/office/drawing/2014/main" id="{679AA33B-A09F-7455-8767-4252DE05C59F}"/>
              </a:ext>
            </a:extLst>
          </p:cNvPr>
          <p:cNvSpPr txBox="1"/>
          <p:nvPr/>
        </p:nvSpPr>
        <p:spPr>
          <a:xfrm>
            <a:off x="1279540" y="1263976"/>
            <a:ext cx="6584919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419" sz="1400" b="0" i="0" u="none" strike="noStrike" kern="0" cap="none" spc="0" normalizeH="0" baseline="0" noProof="0">
                <a:ln>
                  <a:noFill/>
                </a:ln>
                <a:solidFill>
                  <a:srgbClr val="1B8986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Distribución de trabajadores/as por tipo de contrato laboral según sexo en empresas mineras (2024)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1B8986"/>
              </a:solidFill>
              <a:effectLst/>
              <a:uLnTx/>
              <a:uFillTx/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6" name="Google Shape;198;p27">
            <a:extLst>
              <a:ext uri="{FF2B5EF4-FFF2-40B4-BE49-F238E27FC236}">
                <a16:creationId xmlns:a16="http://schemas.microsoft.com/office/drawing/2014/main" id="{E4A1F905-8435-E17D-77F6-B2576A052B3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6390"/>
            <a:ext cx="6523177" cy="7183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9;p27">
            <a:extLst>
              <a:ext uri="{FF2B5EF4-FFF2-40B4-BE49-F238E27FC236}">
                <a16:creationId xmlns:a16="http://schemas.microsoft.com/office/drawing/2014/main" id="{301AA93C-4D55-6610-6A94-A5198EEBFC9C}"/>
              </a:ext>
            </a:extLst>
          </p:cNvPr>
          <p:cNvSpPr txBox="1"/>
          <p:nvPr/>
        </p:nvSpPr>
        <p:spPr>
          <a:xfrm>
            <a:off x="253400" y="377065"/>
            <a:ext cx="5995500" cy="60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419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La mayoría de los trabajadores en empresas mineras cuentan con contrato indefinido, tanto entre hombres como mujeres.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9" name="Google Shape;201;p27">
            <a:extLst>
              <a:ext uri="{FF2B5EF4-FFF2-40B4-BE49-F238E27FC236}">
                <a16:creationId xmlns:a16="http://schemas.microsoft.com/office/drawing/2014/main" id="{68C83570-E1FA-E583-D62E-8051A9939F0E}"/>
              </a:ext>
            </a:extLst>
          </p:cNvPr>
          <p:cNvSpPr txBox="1"/>
          <p:nvPr/>
        </p:nvSpPr>
        <p:spPr>
          <a:xfrm>
            <a:off x="801299" y="4766435"/>
            <a:ext cx="75414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s-MX" sz="800">
                <a:solidFill>
                  <a:srgbClr val="0D1E29"/>
                </a:solidFill>
                <a:latin typeface="Lexend"/>
                <a:ea typeface="Lexend"/>
                <a:cs typeface="Lexend"/>
                <a:sym typeface="Lexend"/>
              </a:rPr>
              <a:t>Fuente: Estudio de Fuerza Laboral de la Gran Minería 2025-2034, Alianza CCM-Eleva (2025).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D1E29"/>
              </a:solidFill>
              <a:effectLst/>
              <a:uLnTx/>
              <a:uFillTx/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1" name="Imagen 20" descr="Gráfico, Gráfico de barras, Gráfico en cascada&#10;&#10;El contenido generado por IA puede ser incorrecto.">
            <a:extLst>
              <a:ext uri="{FF2B5EF4-FFF2-40B4-BE49-F238E27FC236}">
                <a16:creationId xmlns:a16="http://schemas.microsoft.com/office/drawing/2014/main" id="{169DF5B4-46CC-A73F-E0B4-DD1D7D64E88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2232" y="1904176"/>
            <a:ext cx="5198873" cy="2972023"/>
          </a:xfrm>
          <a:prstGeom prst="rect">
            <a:avLst/>
          </a:prstGeom>
        </p:spPr>
      </p:pic>
      <p:pic>
        <p:nvPicPr>
          <p:cNvPr id="2" name="Imagen 1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AD2CE0DB-9BFB-D5BD-165D-47F3BCB48D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020" t="81747" r="33432" b="10541"/>
          <a:stretch>
            <a:fillRect/>
          </a:stretch>
        </p:blipFill>
        <p:spPr>
          <a:xfrm>
            <a:off x="7155542" y="2806912"/>
            <a:ext cx="1042527" cy="387359"/>
          </a:xfrm>
          <a:prstGeom prst="rect">
            <a:avLst/>
          </a:prstGeom>
        </p:spPr>
      </p:pic>
      <p:pic>
        <p:nvPicPr>
          <p:cNvPr id="3" name="Imagen 2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F4DDEAF1-DD1C-35CD-5468-7EA7624CB1D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893" t="81747" r="61395" b="9754"/>
          <a:stretch>
            <a:fillRect/>
          </a:stretch>
        </p:blipFill>
        <p:spPr>
          <a:xfrm>
            <a:off x="7009548" y="2470223"/>
            <a:ext cx="1293263" cy="44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89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341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>
          <a:extLst>
            <a:ext uri="{FF2B5EF4-FFF2-40B4-BE49-F238E27FC236}">
              <a16:creationId xmlns:a16="http://schemas.microsoft.com/office/drawing/2014/main" id="{11886A04-D630-E7EF-C9A9-32432706F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>
            <a:extLst>
              <a:ext uri="{FF2B5EF4-FFF2-40B4-BE49-F238E27FC236}">
                <a16:creationId xmlns:a16="http://schemas.microsoft.com/office/drawing/2014/main" id="{0A9B7EBB-A732-B742-2DA1-F8199477FCFC}"/>
              </a:ext>
            </a:extLst>
          </p:cNvPr>
          <p:cNvSpPr txBox="1"/>
          <p:nvPr/>
        </p:nvSpPr>
        <p:spPr>
          <a:xfrm>
            <a:off x="2311888" y="1279901"/>
            <a:ext cx="6584919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419" sz="1400" b="0" i="0" u="none" strike="noStrike" kern="0" cap="none" spc="0" normalizeH="0" baseline="0" noProof="0">
                <a:ln>
                  <a:noFill/>
                </a:ln>
                <a:solidFill>
                  <a:srgbClr val="1B8986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Distribución de mujeres por tipo de turno laboral según sexo en empresas mineras y empresas proveedoras (2024)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1B8986"/>
              </a:solidFill>
              <a:effectLst/>
              <a:uLnTx/>
              <a:uFillTx/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6" name="Google Shape;198;p27">
            <a:extLst>
              <a:ext uri="{FF2B5EF4-FFF2-40B4-BE49-F238E27FC236}">
                <a16:creationId xmlns:a16="http://schemas.microsoft.com/office/drawing/2014/main" id="{DDCE5110-90B1-1E67-44EA-9E1686A9895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6390"/>
            <a:ext cx="6523177" cy="6697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9;p27">
            <a:extLst>
              <a:ext uri="{FF2B5EF4-FFF2-40B4-BE49-F238E27FC236}">
                <a16:creationId xmlns:a16="http://schemas.microsoft.com/office/drawing/2014/main" id="{0DD63632-FE46-CA0D-9022-938EA0EDC1CC}"/>
              </a:ext>
            </a:extLst>
          </p:cNvPr>
          <p:cNvSpPr txBox="1"/>
          <p:nvPr/>
        </p:nvSpPr>
        <p:spPr>
          <a:xfrm>
            <a:off x="253399" y="377065"/>
            <a:ext cx="6110529" cy="60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419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rPr>
              <a:t>Las mujeres tienden a trabajar en mayor medida en turnos cortos, especialmente en empresas proveedoras.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" name="Google Shape;201;p27">
            <a:extLst>
              <a:ext uri="{FF2B5EF4-FFF2-40B4-BE49-F238E27FC236}">
                <a16:creationId xmlns:a16="http://schemas.microsoft.com/office/drawing/2014/main" id="{EC9EDB0F-02AB-B10A-E444-34A3E547363D}"/>
              </a:ext>
            </a:extLst>
          </p:cNvPr>
          <p:cNvSpPr txBox="1"/>
          <p:nvPr/>
        </p:nvSpPr>
        <p:spPr>
          <a:xfrm>
            <a:off x="801299" y="4766435"/>
            <a:ext cx="75414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MX" sz="800" b="0" i="0" u="none" strike="noStrike" kern="0" cap="none" spc="0" normalizeH="0" baseline="0" noProof="0">
                <a:ln>
                  <a:noFill/>
                </a:ln>
                <a:solidFill>
                  <a:srgbClr val="0D1E29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rPr>
              <a:t>Fuente: Estudio de Fuerza Laboral de la Gran Minería 2025-2034, Alianza CCM-Eleva (2025).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D1E29"/>
              </a:solidFill>
              <a:effectLst/>
              <a:uLnTx/>
              <a:uFillTx/>
              <a:latin typeface="Lexend"/>
              <a:ea typeface="Lexend"/>
              <a:cs typeface="Lexend"/>
              <a:sym typeface="Lexend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EC8B7212-6ACB-614F-E866-C33B618D7D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804588"/>
              </p:ext>
            </p:extLst>
          </p:nvPr>
        </p:nvGraphicFramePr>
        <p:xfrm>
          <a:off x="2135982" y="1972630"/>
          <a:ext cx="7094941" cy="2688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DE0533E9-D227-B09A-8FCF-5C35A86F85E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81" y="1761301"/>
            <a:ext cx="1864519" cy="251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56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>
          <a:extLst>
            <a:ext uri="{FF2B5EF4-FFF2-40B4-BE49-F238E27FC236}">
              <a16:creationId xmlns:a16="http://schemas.microsoft.com/office/drawing/2014/main" id="{D9F002A1-1E4D-92D4-2D4C-3D39510EB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>
            <a:extLst>
              <a:ext uri="{FF2B5EF4-FFF2-40B4-BE49-F238E27FC236}">
                <a16:creationId xmlns:a16="http://schemas.microsoft.com/office/drawing/2014/main" id="{FF8321D5-4E55-E8F0-2576-A18821B3DBDB}"/>
              </a:ext>
            </a:extLst>
          </p:cNvPr>
          <p:cNvSpPr txBox="1"/>
          <p:nvPr/>
        </p:nvSpPr>
        <p:spPr>
          <a:xfrm>
            <a:off x="1279540" y="1263976"/>
            <a:ext cx="6584919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419" sz="1400" b="0" i="0" u="none" strike="noStrike" kern="0" cap="none" spc="0" normalizeH="0" baseline="0" noProof="0">
                <a:ln>
                  <a:noFill/>
                </a:ln>
                <a:solidFill>
                  <a:srgbClr val="1B8986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Distribución de mujeres por grupo ocupacional en empresas mineras y empresas proveedoras (2024)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1B8986"/>
              </a:solidFill>
              <a:effectLst/>
              <a:uLnTx/>
              <a:uFillTx/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6" name="Google Shape;198;p27">
            <a:extLst>
              <a:ext uri="{FF2B5EF4-FFF2-40B4-BE49-F238E27FC236}">
                <a16:creationId xmlns:a16="http://schemas.microsoft.com/office/drawing/2014/main" id="{92016C18-3ABE-62DC-D837-DCB94CB1668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6391"/>
            <a:ext cx="6523177" cy="6798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9;p27">
            <a:extLst>
              <a:ext uri="{FF2B5EF4-FFF2-40B4-BE49-F238E27FC236}">
                <a16:creationId xmlns:a16="http://schemas.microsoft.com/office/drawing/2014/main" id="{6DC2145F-109B-9982-355E-06BF27141C75}"/>
              </a:ext>
            </a:extLst>
          </p:cNvPr>
          <p:cNvSpPr txBox="1"/>
          <p:nvPr/>
        </p:nvSpPr>
        <p:spPr>
          <a:xfrm>
            <a:off x="253400" y="377065"/>
            <a:ext cx="5995500" cy="60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MX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rPr>
              <a:t>En todos los grupos ocupacionales se observa una menor participación de mujeres en las empresas proveedoras.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" name="Google Shape;201;p27">
            <a:extLst>
              <a:ext uri="{FF2B5EF4-FFF2-40B4-BE49-F238E27FC236}">
                <a16:creationId xmlns:a16="http://schemas.microsoft.com/office/drawing/2014/main" id="{51A5707C-2E3D-B82E-12FF-9CAF8099D26D}"/>
              </a:ext>
            </a:extLst>
          </p:cNvPr>
          <p:cNvSpPr txBox="1"/>
          <p:nvPr/>
        </p:nvSpPr>
        <p:spPr>
          <a:xfrm>
            <a:off x="801299" y="4766435"/>
            <a:ext cx="75414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MX" sz="800" b="0" i="0" u="none" strike="noStrike" kern="0" cap="none" spc="0" normalizeH="0" baseline="0" noProof="0">
                <a:ln>
                  <a:noFill/>
                </a:ln>
                <a:solidFill>
                  <a:srgbClr val="0D1E29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rPr>
              <a:t>Fuente: Estudio de Fuerza Laboral de la Gran Minería 2025-2034, Alianza CCM-Eleva (2025).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D1E29"/>
              </a:solidFill>
              <a:effectLst/>
              <a:uLnTx/>
              <a:uFillTx/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8" name="Imagen 7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CF0749F6-0C4B-2230-B8D2-E16AAC12770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3451" y="1904176"/>
            <a:ext cx="6277096" cy="272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13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>
          <a:extLst>
            <a:ext uri="{FF2B5EF4-FFF2-40B4-BE49-F238E27FC236}">
              <a16:creationId xmlns:a16="http://schemas.microsoft.com/office/drawing/2014/main" id="{1B3143E1-5EE1-3A5F-F1B0-7729FD23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98;p27">
            <a:extLst>
              <a:ext uri="{FF2B5EF4-FFF2-40B4-BE49-F238E27FC236}">
                <a16:creationId xmlns:a16="http://schemas.microsoft.com/office/drawing/2014/main" id="{E766E431-9DC5-FD1B-2BF2-A2CDD79841D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6391"/>
            <a:ext cx="6523177" cy="6798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9;p27">
            <a:extLst>
              <a:ext uri="{FF2B5EF4-FFF2-40B4-BE49-F238E27FC236}">
                <a16:creationId xmlns:a16="http://schemas.microsoft.com/office/drawing/2014/main" id="{9D4F7172-18A0-8992-A42E-E4D39A380606}"/>
              </a:ext>
            </a:extLst>
          </p:cNvPr>
          <p:cNvSpPr txBox="1"/>
          <p:nvPr/>
        </p:nvSpPr>
        <p:spPr>
          <a:xfrm>
            <a:off x="253400" y="377065"/>
            <a:ext cx="6128350" cy="60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MX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rPr>
              <a:t>Aumenta la participación femenina en perfiles de operación y mantenimiento, con menor presencia en empresas proveedoras.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" name="Google Shape;201;p27">
            <a:extLst>
              <a:ext uri="{FF2B5EF4-FFF2-40B4-BE49-F238E27FC236}">
                <a16:creationId xmlns:a16="http://schemas.microsoft.com/office/drawing/2014/main" id="{7E0B9992-D585-E033-0280-52CFC1A04FEE}"/>
              </a:ext>
            </a:extLst>
          </p:cNvPr>
          <p:cNvSpPr txBox="1"/>
          <p:nvPr/>
        </p:nvSpPr>
        <p:spPr>
          <a:xfrm>
            <a:off x="746298" y="4836586"/>
            <a:ext cx="75414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MX" sz="800" b="0" i="0" u="none" strike="noStrike" kern="0" cap="none" spc="0" normalizeH="0" baseline="0" noProof="0" dirty="0">
                <a:ln>
                  <a:noFill/>
                </a:ln>
                <a:solidFill>
                  <a:srgbClr val="0D1E29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rPr>
              <a:t>Fuente: Estudio de Fuerza Laboral de la Gran Minería 2025-2034, Alianza CCM-Eleva (2025).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D1E29"/>
              </a:solidFill>
              <a:effectLst/>
              <a:uLnTx/>
              <a:uFillTx/>
              <a:latin typeface="Lexend"/>
              <a:ea typeface="Lexend"/>
              <a:cs typeface="Lexend"/>
              <a:sym typeface="Lexend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48E3C5C-E7FE-F7A9-5811-6AF9F76BB8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4411335"/>
              </p:ext>
            </p:extLst>
          </p:nvPr>
        </p:nvGraphicFramePr>
        <p:xfrm>
          <a:off x="897948" y="1893652"/>
          <a:ext cx="6974168" cy="3476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Google Shape;200;p27">
            <a:extLst>
              <a:ext uri="{FF2B5EF4-FFF2-40B4-BE49-F238E27FC236}">
                <a16:creationId xmlns:a16="http://schemas.microsoft.com/office/drawing/2014/main" id="{32477875-A61C-B20B-2C6E-EA73AF870138}"/>
              </a:ext>
            </a:extLst>
          </p:cNvPr>
          <p:cNvSpPr txBox="1"/>
          <p:nvPr/>
        </p:nvSpPr>
        <p:spPr>
          <a:xfrm>
            <a:off x="1092573" y="1178683"/>
            <a:ext cx="6584919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419" sz="1400" b="0" i="0" u="none" strike="noStrike" kern="0" cap="none" spc="0" normalizeH="0" baseline="0" noProof="0" dirty="0">
                <a:ln>
                  <a:noFill/>
                </a:ln>
                <a:solidFill>
                  <a:srgbClr val="1B8986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Evolución de la participación de mujeres en cargos de </a:t>
            </a:r>
            <a:r>
              <a:rPr lang="es-419" dirty="0">
                <a:solidFill>
                  <a:srgbClr val="1B8986"/>
                </a:solidFill>
                <a:latin typeface="Lexend Medium"/>
                <a:ea typeface="Lexend Medium"/>
                <a:cs typeface="Lexend Medium"/>
                <a:sym typeface="Lexend Medium"/>
              </a:rPr>
              <a:t>operadoras y mantenedoras en </a:t>
            </a:r>
            <a:r>
              <a:rPr kumimoji="0" lang="es-419" sz="1400" b="0" i="0" u="none" strike="noStrike" kern="0" cap="none" spc="0" normalizeH="0" baseline="0" noProof="0" dirty="0">
                <a:ln>
                  <a:noFill/>
                </a:ln>
                <a:solidFill>
                  <a:srgbClr val="1B8986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empresas mineras y proveedoras (2020-2024)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1B8986"/>
              </a:solidFill>
              <a:effectLst/>
              <a:uLnTx/>
              <a:uFillTx/>
              <a:latin typeface="Lexend Medium"/>
              <a:ea typeface="Lexend Medium"/>
              <a:cs typeface="Lexend Medium"/>
              <a:sym typeface="Lexend Medium"/>
            </a:endParaRPr>
          </a:p>
        </p:txBody>
      </p:sp>
    </p:spTree>
    <p:extLst>
      <p:ext uri="{BB962C8B-B14F-4D97-AF65-F5344CB8AC3E}">
        <p14:creationId xmlns:p14="http://schemas.microsoft.com/office/powerpoint/2010/main" val="470598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1">
          <a:extLst>
            <a:ext uri="{FF2B5EF4-FFF2-40B4-BE49-F238E27FC236}">
              <a16:creationId xmlns:a16="http://schemas.microsoft.com/office/drawing/2014/main" id="{B670BA46-5484-1FE5-BE17-ABDBF5E58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9">
            <a:extLst>
              <a:ext uri="{FF2B5EF4-FFF2-40B4-BE49-F238E27FC236}">
                <a16:creationId xmlns:a16="http://schemas.microsoft.com/office/drawing/2014/main" id="{425C4102-B04F-9BE9-B873-61B81E22DADF}"/>
              </a:ext>
            </a:extLst>
          </p:cNvPr>
          <p:cNvSpPr txBox="1"/>
          <p:nvPr/>
        </p:nvSpPr>
        <p:spPr>
          <a:xfrm>
            <a:off x="1279540" y="1263976"/>
            <a:ext cx="6584919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419" sz="1400" b="0" i="0" u="none" strike="noStrike" kern="0" cap="none" spc="0" normalizeH="0" baseline="0" noProof="0" dirty="0">
                <a:ln>
                  <a:noFill/>
                </a:ln>
                <a:solidFill>
                  <a:srgbClr val="1B8986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Distribución de trabajadores/as en cargos de toma de decisiones según sexo en empresas mineras (2024)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1B8986"/>
              </a:solidFill>
              <a:effectLst/>
              <a:uLnTx/>
              <a:uFillTx/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223" name="Google Shape;223;p19">
            <a:extLst>
              <a:ext uri="{FF2B5EF4-FFF2-40B4-BE49-F238E27FC236}">
                <a16:creationId xmlns:a16="http://schemas.microsoft.com/office/drawing/2014/main" id="{AABC30F1-ED07-55F2-4C62-241350ADDA0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46389"/>
            <a:ext cx="6960868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9">
            <a:extLst>
              <a:ext uri="{FF2B5EF4-FFF2-40B4-BE49-F238E27FC236}">
                <a16:creationId xmlns:a16="http://schemas.microsoft.com/office/drawing/2014/main" id="{10D03678-B119-1CE7-420A-92D242A91FB4}"/>
              </a:ext>
            </a:extLst>
          </p:cNvPr>
          <p:cNvSpPr txBox="1"/>
          <p:nvPr/>
        </p:nvSpPr>
        <p:spPr>
          <a:xfrm>
            <a:off x="253399" y="377065"/>
            <a:ext cx="6642420" cy="60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419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rPr>
              <a:t>Las mujeres en cargos de toma de decisiones pasaron de un 17,4% en 2022 a un 20,2% en 2024, con mayor prevalencia en Directoras.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5" name="Google Shape;225;p19">
            <a:extLst>
              <a:ext uri="{FF2B5EF4-FFF2-40B4-BE49-F238E27FC236}">
                <a16:creationId xmlns:a16="http://schemas.microsoft.com/office/drawing/2014/main" id="{16D1F613-73D9-047B-F31E-9EE869E89194}"/>
              </a:ext>
            </a:extLst>
          </p:cNvPr>
          <p:cNvSpPr txBox="1"/>
          <p:nvPr/>
        </p:nvSpPr>
        <p:spPr>
          <a:xfrm>
            <a:off x="801299" y="4766435"/>
            <a:ext cx="75414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419" sz="800" b="0" i="0" u="none" strike="noStrike" kern="0" cap="none" spc="0" normalizeH="0" baseline="0" noProof="0">
                <a:ln>
                  <a:noFill/>
                </a:ln>
                <a:solidFill>
                  <a:srgbClr val="0D1E29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rPr>
              <a:t>Fuente: Estudio de Fuerza Laboral de la Gran Minería 2025-2034, Alianza CCM-Eleva (2025).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D1E29"/>
              </a:solidFill>
              <a:effectLst/>
              <a:uLnTx/>
              <a:uFillTx/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26" name="Google Shape;226;p19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2F8164C6-98B9-7811-DCEC-196F3BEFE19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12480"/>
          <a:stretch/>
        </p:blipFill>
        <p:spPr>
          <a:xfrm>
            <a:off x="1423164" y="1794424"/>
            <a:ext cx="5537703" cy="297201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9">
            <a:extLst>
              <a:ext uri="{FF2B5EF4-FFF2-40B4-BE49-F238E27FC236}">
                <a16:creationId xmlns:a16="http://schemas.microsoft.com/office/drawing/2014/main" id="{5B3A5646-FBCC-66BD-062E-46CF354C3491}"/>
              </a:ext>
            </a:extLst>
          </p:cNvPr>
          <p:cNvSpPr txBox="1"/>
          <p:nvPr/>
        </p:nvSpPr>
        <p:spPr>
          <a:xfrm>
            <a:off x="2153930" y="4160711"/>
            <a:ext cx="1098000" cy="34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419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DM Sans SemiBold"/>
                <a:ea typeface="DM Sans SemiBold"/>
                <a:cs typeface="DM Sans SemiBold"/>
                <a:sym typeface="DM Sans SemiBold"/>
              </a:rPr>
              <a:t>Gerentas/VP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230" name="Google Shape;230;p19">
            <a:extLst>
              <a:ext uri="{FF2B5EF4-FFF2-40B4-BE49-F238E27FC236}">
                <a16:creationId xmlns:a16="http://schemas.microsoft.com/office/drawing/2014/main" id="{0895AE1B-2F88-30D6-2471-BC84817F6EF8}"/>
              </a:ext>
            </a:extLst>
          </p:cNvPr>
          <p:cNvSpPr txBox="1"/>
          <p:nvPr/>
        </p:nvSpPr>
        <p:spPr>
          <a:xfrm>
            <a:off x="3310168" y="4160711"/>
            <a:ext cx="1125131" cy="47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DM Sans SemiBold"/>
                <a:ea typeface="DM Sans SemiBold"/>
                <a:cs typeface="DM Sans SemiBold"/>
                <a:sym typeface="DM Sans SemiBold"/>
              </a:rPr>
              <a:t>Directoras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231" name="Google Shape;231;p19">
            <a:extLst>
              <a:ext uri="{FF2B5EF4-FFF2-40B4-BE49-F238E27FC236}">
                <a16:creationId xmlns:a16="http://schemas.microsoft.com/office/drawing/2014/main" id="{8E44549B-8B5E-95B0-0BFE-9B5F10F5583E}"/>
              </a:ext>
            </a:extLst>
          </p:cNvPr>
          <p:cNvSpPr txBox="1"/>
          <p:nvPr/>
        </p:nvSpPr>
        <p:spPr>
          <a:xfrm>
            <a:off x="4568256" y="4154932"/>
            <a:ext cx="1281949" cy="47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defRPr/>
            </a:pPr>
            <a:r>
              <a:rPr lang="es-419" sz="1200" b="1" dirty="0">
                <a:solidFill>
                  <a:srgbClr val="595959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Subgerentas/</a:t>
            </a:r>
          </a:p>
          <a:p>
            <a:pPr lvl="0" algn="ctr">
              <a:defRPr/>
            </a:pPr>
            <a:r>
              <a:rPr lang="es-419" sz="1200" b="1" dirty="0">
                <a:solidFill>
                  <a:srgbClr val="595959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Superintendenta</a:t>
            </a:r>
            <a:endParaRPr lang="es-419" sz="2000" b="1" dirty="0">
              <a:solidFill>
                <a:srgbClr val="595959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232" name="Google Shape;232;p19">
            <a:extLst>
              <a:ext uri="{FF2B5EF4-FFF2-40B4-BE49-F238E27FC236}">
                <a16:creationId xmlns:a16="http://schemas.microsoft.com/office/drawing/2014/main" id="{1685BD1B-F508-4486-78E9-57312CB32B06}"/>
              </a:ext>
            </a:extLst>
          </p:cNvPr>
          <p:cNvSpPr txBox="1"/>
          <p:nvPr/>
        </p:nvSpPr>
        <p:spPr>
          <a:xfrm>
            <a:off x="5797819" y="4193506"/>
            <a:ext cx="1098000" cy="47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419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DM Sans SemiBold"/>
                <a:ea typeface="DM Sans SemiBold"/>
                <a:cs typeface="DM Sans SemiBold"/>
                <a:sym typeface="DM Sans SemiBold"/>
              </a:rPr>
              <a:t>Jefaturas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pic>
        <p:nvPicPr>
          <p:cNvPr id="2" name="Google Shape;226;p19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5AE1E73C-3E9B-AA89-FBA8-517D1971413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6422" r="24172" b="28336"/>
          <a:stretch>
            <a:fillRect/>
          </a:stretch>
        </p:blipFill>
        <p:spPr>
          <a:xfrm>
            <a:off x="3380966" y="1874302"/>
            <a:ext cx="983537" cy="235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26;p19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02FD61CE-4527-DA6C-5E45-FE202EBFBCE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6191" r="45218" b="28336"/>
          <a:stretch>
            <a:fillRect/>
          </a:stretch>
        </p:blipFill>
        <p:spPr>
          <a:xfrm>
            <a:off x="4738616" y="1873481"/>
            <a:ext cx="942232" cy="235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Gráfico, Gráfico de proyección solar&#10;&#10;El contenido generado por IA puede ser incorrecto.">
            <a:extLst>
              <a:ext uri="{FF2B5EF4-FFF2-40B4-BE49-F238E27FC236}">
                <a16:creationId xmlns:a16="http://schemas.microsoft.com/office/drawing/2014/main" id="{76450B8E-682E-8354-266B-B682C1E2E9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607" t="85929" r="45668" b="400"/>
          <a:stretch>
            <a:fillRect/>
          </a:stretch>
        </p:blipFill>
        <p:spPr>
          <a:xfrm>
            <a:off x="7299702" y="3075702"/>
            <a:ext cx="1152939" cy="492519"/>
          </a:xfrm>
          <a:prstGeom prst="rect">
            <a:avLst/>
          </a:prstGeom>
        </p:spPr>
      </p:pic>
      <p:pic>
        <p:nvPicPr>
          <p:cNvPr id="5" name="Imagen 4" descr="Gráfico, Gráfico de proyección solar&#10;&#10;El contenido generado por IA puede ser incorrecto.">
            <a:extLst>
              <a:ext uri="{FF2B5EF4-FFF2-40B4-BE49-F238E27FC236}">
                <a16:creationId xmlns:a16="http://schemas.microsoft.com/office/drawing/2014/main" id="{E9383FC9-F3A8-E60F-251D-160EE2ADB9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3130" t="88795" r="14275" b="2641"/>
          <a:stretch>
            <a:fillRect/>
          </a:stretch>
        </p:blipFill>
        <p:spPr>
          <a:xfrm>
            <a:off x="7400715" y="2837635"/>
            <a:ext cx="1051926" cy="3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28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>
          <a:extLst>
            <a:ext uri="{FF2B5EF4-FFF2-40B4-BE49-F238E27FC236}">
              <a16:creationId xmlns:a16="http://schemas.microsoft.com/office/drawing/2014/main" id="{077B9778-AFDA-80CD-14D3-E9FC0DCF0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>
            <a:extLst>
              <a:ext uri="{FF2B5EF4-FFF2-40B4-BE49-F238E27FC236}">
                <a16:creationId xmlns:a16="http://schemas.microsoft.com/office/drawing/2014/main" id="{7925F697-FCE7-DD07-428B-F2A13BCB47AB}"/>
              </a:ext>
            </a:extLst>
          </p:cNvPr>
          <p:cNvSpPr txBox="1"/>
          <p:nvPr/>
        </p:nvSpPr>
        <p:spPr>
          <a:xfrm>
            <a:off x="1333670" y="1282723"/>
            <a:ext cx="6148303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419" sz="1400" b="0" i="0" u="none" strike="noStrike" kern="0" cap="none" spc="0" normalizeH="0" baseline="0" noProof="0">
                <a:ln>
                  <a:noFill/>
                </a:ln>
                <a:solidFill>
                  <a:srgbClr val="1B8986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Distribución de trabajadores/as según sexo en </a:t>
            </a:r>
            <a:br>
              <a:rPr kumimoji="0" lang="es-419" sz="1400" b="0" i="0" u="none" strike="noStrike" kern="0" cap="none" spc="0" normalizeH="0" baseline="0" noProof="0">
                <a:ln>
                  <a:noFill/>
                </a:ln>
                <a:solidFill>
                  <a:srgbClr val="1B8986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</a:br>
            <a:r>
              <a:rPr kumimoji="0" lang="es-419" sz="1400" b="0" i="0" u="none" strike="noStrike" kern="0" cap="none" spc="0" normalizeH="0" baseline="0" noProof="0">
                <a:ln>
                  <a:noFill/>
                </a:ln>
                <a:solidFill>
                  <a:srgbClr val="1B8986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Centros Integrados de Operaciones de empresas mineras (2024)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1B8986"/>
              </a:solidFill>
              <a:effectLst/>
              <a:uLnTx/>
              <a:uFillTx/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6" name="Google Shape;198;p27">
            <a:extLst>
              <a:ext uri="{FF2B5EF4-FFF2-40B4-BE49-F238E27FC236}">
                <a16:creationId xmlns:a16="http://schemas.microsoft.com/office/drawing/2014/main" id="{B7D4DB88-C7F2-9E56-EF5B-942191289A1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6390"/>
            <a:ext cx="6523177" cy="7261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9;p27">
            <a:extLst>
              <a:ext uri="{FF2B5EF4-FFF2-40B4-BE49-F238E27FC236}">
                <a16:creationId xmlns:a16="http://schemas.microsoft.com/office/drawing/2014/main" id="{9EA225C0-5C81-2677-B418-B509A1191973}"/>
              </a:ext>
            </a:extLst>
          </p:cNvPr>
          <p:cNvSpPr txBox="1"/>
          <p:nvPr/>
        </p:nvSpPr>
        <p:spPr>
          <a:xfrm>
            <a:off x="253400" y="377065"/>
            <a:ext cx="5995500" cy="60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419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rPr>
              <a:t>La participación de mujeres es mayor en Centros Integrados de Operaciones.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" name="Google Shape;201;p27">
            <a:extLst>
              <a:ext uri="{FF2B5EF4-FFF2-40B4-BE49-F238E27FC236}">
                <a16:creationId xmlns:a16="http://schemas.microsoft.com/office/drawing/2014/main" id="{5E74ED07-7BC2-4101-6671-7E2CF27339E1}"/>
              </a:ext>
            </a:extLst>
          </p:cNvPr>
          <p:cNvSpPr txBox="1"/>
          <p:nvPr/>
        </p:nvSpPr>
        <p:spPr>
          <a:xfrm>
            <a:off x="801299" y="4766435"/>
            <a:ext cx="75414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MX" sz="800" b="0" i="0" u="none" strike="noStrike" kern="0" cap="none" spc="0" normalizeH="0" baseline="0" noProof="0" dirty="0">
                <a:ln>
                  <a:noFill/>
                </a:ln>
                <a:solidFill>
                  <a:srgbClr val="0D1E29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rPr>
              <a:t>Fuente: Estudio de Fuerza Laboral de la Gran Minería 2025-2034, Alianza CCM-Eleva (2025).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D1E29"/>
              </a:solidFill>
              <a:effectLst/>
              <a:uLnTx/>
              <a:uFillTx/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3" name="Imagen 2" descr="Gráfico, Gráfico de proyección solar&#10;&#10;El contenido generado por IA puede ser incorrecto.">
            <a:extLst>
              <a:ext uri="{FF2B5EF4-FFF2-40B4-BE49-F238E27FC236}">
                <a16:creationId xmlns:a16="http://schemas.microsoft.com/office/drawing/2014/main" id="{0CD87EEF-A496-BEF4-9498-B57831B3A1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014"/>
          <a:stretch>
            <a:fillRect/>
          </a:stretch>
        </p:blipFill>
        <p:spPr>
          <a:xfrm>
            <a:off x="2227649" y="1932569"/>
            <a:ext cx="2715213" cy="2576017"/>
          </a:xfrm>
          <a:prstGeom prst="rect">
            <a:avLst/>
          </a:prstGeom>
        </p:spPr>
      </p:pic>
      <p:pic>
        <p:nvPicPr>
          <p:cNvPr id="5" name="Imagen 4" descr="Gráfico, Gráfico de proyección solar&#10;&#10;El contenido generado por IA puede ser incorrecto.">
            <a:extLst>
              <a:ext uri="{FF2B5EF4-FFF2-40B4-BE49-F238E27FC236}">
                <a16:creationId xmlns:a16="http://schemas.microsoft.com/office/drawing/2014/main" id="{4AD7F0DD-EBD4-52E1-44AF-AA2F613436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607" t="85929" r="45668" b="400"/>
          <a:stretch>
            <a:fillRect/>
          </a:stretch>
        </p:blipFill>
        <p:spPr>
          <a:xfrm>
            <a:off x="5094766" y="3075702"/>
            <a:ext cx="1152939" cy="492519"/>
          </a:xfrm>
          <a:prstGeom prst="rect">
            <a:avLst/>
          </a:prstGeom>
        </p:spPr>
      </p:pic>
      <p:pic>
        <p:nvPicPr>
          <p:cNvPr id="9" name="Imagen 8" descr="Gráfico, Gráfico de proyección solar&#10;&#10;El contenido generado por IA puede ser incorrecto.">
            <a:extLst>
              <a:ext uri="{FF2B5EF4-FFF2-40B4-BE49-F238E27FC236}">
                <a16:creationId xmlns:a16="http://schemas.microsoft.com/office/drawing/2014/main" id="{38E1E88F-8071-1B01-16EB-AEDF5DDC2C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130" t="88795" r="14275" b="2641"/>
          <a:stretch>
            <a:fillRect/>
          </a:stretch>
        </p:blipFill>
        <p:spPr>
          <a:xfrm>
            <a:off x="5195779" y="2837635"/>
            <a:ext cx="1051926" cy="3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41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98;p27">
            <a:extLst>
              <a:ext uri="{FF2B5EF4-FFF2-40B4-BE49-F238E27FC236}">
                <a16:creationId xmlns:a16="http://schemas.microsoft.com/office/drawing/2014/main" id="{4BB977F7-0013-D56A-04F3-4C27FA4E642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6391"/>
            <a:ext cx="6523177" cy="67214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/>
          <p:nvPr/>
        </p:nvSpPr>
        <p:spPr>
          <a:xfrm>
            <a:off x="210869" y="353479"/>
            <a:ext cx="623246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Las mujeres se concentran en tramos etarios más jóvenes que los hombres, el 60% tiene menos de 40 años.</a:t>
            </a:r>
            <a:endParaRPr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1" name="Google Shape;141;p21"/>
          <p:cNvSpPr txBox="1"/>
          <p:nvPr/>
        </p:nvSpPr>
        <p:spPr>
          <a:xfrm>
            <a:off x="434211" y="1292464"/>
            <a:ext cx="8275577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solidFill>
                  <a:srgbClr val="1B8986"/>
                </a:solidFill>
                <a:latin typeface="Lexend Medium"/>
                <a:ea typeface="Lexend Medium"/>
                <a:cs typeface="Lexend Medium"/>
                <a:sym typeface="Lexend Medium"/>
              </a:rPr>
              <a:t>Distribución de los trabajadores/as de empresas mineras por rango de edad y sexo (2024)</a:t>
            </a:r>
          </a:p>
        </p:txBody>
      </p:sp>
      <p:sp>
        <p:nvSpPr>
          <p:cNvPr id="142" name="Google Shape;142;p21"/>
          <p:cNvSpPr txBox="1"/>
          <p:nvPr/>
        </p:nvSpPr>
        <p:spPr>
          <a:xfrm>
            <a:off x="1855080" y="4797546"/>
            <a:ext cx="77313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419" sz="800" dirty="0">
                <a:solidFill>
                  <a:srgbClr val="0D1E29"/>
                </a:solidFill>
                <a:latin typeface="Lexend"/>
                <a:ea typeface="Lexend"/>
                <a:cs typeface="Lexend"/>
                <a:sym typeface="Lexend"/>
              </a:rPr>
              <a:t>Fuente: </a:t>
            </a:r>
            <a:r>
              <a:rPr lang="es-MX" sz="800" dirty="0">
                <a:solidFill>
                  <a:srgbClr val="0D1E29"/>
                </a:solidFill>
                <a:latin typeface="Lexend"/>
              </a:rPr>
              <a:t>Estudio Estructura etaria de la fuerza laboral en empresas mineras, </a:t>
            </a:r>
            <a:r>
              <a:rPr lang="es-MX" sz="800" dirty="0">
                <a:solidFill>
                  <a:srgbClr val="0D1E29"/>
                </a:solidFill>
                <a:latin typeface="Lexend"/>
                <a:sym typeface="Lexend"/>
              </a:rPr>
              <a:t>Alianza CCM-Eleva (2025).</a:t>
            </a:r>
            <a:endParaRPr lang="es-CL" sz="800" dirty="0">
              <a:solidFill>
                <a:srgbClr val="0D1E29"/>
              </a:solidFill>
              <a:latin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585857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" name="Google Shape;144;p21">
            <a:extLst>
              <a:ext uri="{FF2B5EF4-FFF2-40B4-BE49-F238E27FC236}">
                <a16:creationId xmlns:a16="http://schemas.microsoft.com/office/drawing/2014/main" id="{5B08339F-4AF9-3F16-B47D-09B3D06E0F6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rcRect l="51430" t="94335" r="36018" b="112"/>
          <a:stretch>
            <a:fillRect/>
          </a:stretch>
        </p:blipFill>
        <p:spPr>
          <a:xfrm>
            <a:off x="7372725" y="2811021"/>
            <a:ext cx="1116000" cy="2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79;p34">
            <a:extLst>
              <a:ext uri="{FF2B5EF4-FFF2-40B4-BE49-F238E27FC236}">
                <a16:creationId xmlns:a16="http://schemas.microsoft.com/office/drawing/2014/main" id="{79CF799B-88F1-EB3D-E4D3-507C45D95F1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rcRect b="6848"/>
          <a:stretch>
            <a:fillRect/>
          </a:stretch>
        </p:blipFill>
        <p:spPr>
          <a:xfrm>
            <a:off x="1296194" y="1909589"/>
            <a:ext cx="5694948" cy="288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44;p21">
            <a:extLst>
              <a:ext uri="{FF2B5EF4-FFF2-40B4-BE49-F238E27FC236}">
                <a16:creationId xmlns:a16="http://schemas.microsoft.com/office/drawing/2014/main" id="{D16CF5FC-71DA-740A-3887-00431AF9164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rcRect l="40763" t="94335" r="47981" b="-374"/>
          <a:stretch>
            <a:fillRect/>
          </a:stretch>
        </p:blipFill>
        <p:spPr>
          <a:xfrm>
            <a:off x="7242828" y="3134616"/>
            <a:ext cx="1116000" cy="361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>
          <a:extLst>
            <a:ext uri="{FF2B5EF4-FFF2-40B4-BE49-F238E27FC236}">
              <a16:creationId xmlns:a16="http://schemas.microsoft.com/office/drawing/2014/main" id="{90BCBFBE-3997-32EC-BAD8-FE97428FF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98;p27">
            <a:extLst>
              <a:ext uri="{FF2B5EF4-FFF2-40B4-BE49-F238E27FC236}">
                <a16:creationId xmlns:a16="http://schemas.microsoft.com/office/drawing/2014/main" id="{6821CBCA-F0A5-16DB-EACB-D8248C5C3F5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6391"/>
            <a:ext cx="6523177" cy="65206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>
            <a:extLst>
              <a:ext uri="{FF2B5EF4-FFF2-40B4-BE49-F238E27FC236}">
                <a16:creationId xmlns:a16="http://schemas.microsoft.com/office/drawing/2014/main" id="{C65E59F3-A3D1-2D87-5EF4-5FF33E39CC44}"/>
              </a:ext>
            </a:extLst>
          </p:cNvPr>
          <p:cNvSpPr txBox="1"/>
          <p:nvPr/>
        </p:nvSpPr>
        <p:spPr>
          <a:xfrm>
            <a:off x="212650" y="358257"/>
            <a:ext cx="6273209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419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rPr>
              <a:t>Entre los jóvenes (18 a 29 años), la distribución de género en empresas mineras es paritaria.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1" name="Google Shape;141;p21">
            <a:extLst>
              <a:ext uri="{FF2B5EF4-FFF2-40B4-BE49-F238E27FC236}">
                <a16:creationId xmlns:a16="http://schemas.microsoft.com/office/drawing/2014/main" id="{43D3CB19-7793-DC54-DC7B-14E60AC71C23}"/>
              </a:ext>
            </a:extLst>
          </p:cNvPr>
          <p:cNvSpPr txBox="1"/>
          <p:nvPr/>
        </p:nvSpPr>
        <p:spPr>
          <a:xfrm>
            <a:off x="1152770" y="1147735"/>
            <a:ext cx="6838459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1B8986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Evolución de la composición de los trabajadores/as jóvenes (18 a 29 años) en empresas mineras por sexo (2014-2024)</a:t>
            </a:r>
          </a:p>
        </p:txBody>
      </p:sp>
      <p:sp>
        <p:nvSpPr>
          <p:cNvPr id="142" name="Google Shape;142;p21">
            <a:extLst>
              <a:ext uri="{FF2B5EF4-FFF2-40B4-BE49-F238E27FC236}">
                <a16:creationId xmlns:a16="http://schemas.microsoft.com/office/drawing/2014/main" id="{9896C417-26E4-D669-5768-E51C6A4651A8}"/>
              </a:ext>
            </a:extLst>
          </p:cNvPr>
          <p:cNvSpPr txBox="1"/>
          <p:nvPr/>
        </p:nvSpPr>
        <p:spPr>
          <a:xfrm>
            <a:off x="1893989" y="4838938"/>
            <a:ext cx="5895599" cy="30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419" sz="800" dirty="0">
                <a:solidFill>
                  <a:srgbClr val="0D1E29"/>
                </a:solidFill>
                <a:latin typeface="Lexend"/>
                <a:ea typeface="Lexend"/>
                <a:cs typeface="Lexend"/>
                <a:sym typeface="Lexend"/>
              </a:rPr>
              <a:t>Fuente: </a:t>
            </a:r>
            <a:r>
              <a:rPr lang="es-MX" sz="800" dirty="0">
                <a:solidFill>
                  <a:srgbClr val="0D1E29"/>
                </a:solidFill>
                <a:latin typeface="Lexend"/>
              </a:rPr>
              <a:t>Estudio Estructura etaria de la fuerza laboral en empresas mineras, </a:t>
            </a:r>
            <a:r>
              <a:rPr lang="es-MX" sz="800" dirty="0">
                <a:solidFill>
                  <a:srgbClr val="0D1E29"/>
                </a:solidFill>
                <a:latin typeface="Lexend"/>
                <a:sym typeface="Lexend"/>
              </a:rPr>
              <a:t>Alianza CCM-Eleva (2025).</a:t>
            </a:r>
            <a:endParaRPr lang="es-CL" sz="800" dirty="0">
              <a:solidFill>
                <a:srgbClr val="0D1E29"/>
              </a:solidFill>
              <a:latin typeface="Lexend"/>
            </a:endParaRPr>
          </a:p>
        </p:txBody>
      </p:sp>
      <p:pic>
        <p:nvPicPr>
          <p:cNvPr id="5" name="Google Shape;480;p42">
            <a:extLst>
              <a:ext uri="{FF2B5EF4-FFF2-40B4-BE49-F238E27FC236}">
                <a16:creationId xmlns:a16="http://schemas.microsoft.com/office/drawing/2014/main" id="{AE12FF5F-F467-7774-78B0-26E2D9BADF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rcRect b="6694"/>
          <a:stretch>
            <a:fillRect/>
          </a:stretch>
        </p:blipFill>
        <p:spPr>
          <a:xfrm>
            <a:off x="1152770" y="1715119"/>
            <a:ext cx="6273209" cy="312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80;p42">
            <a:extLst>
              <a:ext uri="{FF2B5EF4-FFF2-40B4-BE49-F238E27FC236}">
                <a16:creationId xmlns:a16="http://schemas.microsoft.com/office/drawing/2014/main" id="{C509CA4F-ED2E-8A3F-DF48-F0C919A1AF7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rcRect l="50001" t="94025" r="36750"/>
          <a:stretch>
            <a:fillRect/>
          </a:stretch>
        </p:blipFill>
        <p:spPr>
          <a:xfrm>
            <a:off x="7656693" y="2822385"/>
            <a:ext cx="1296000" cy="31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80;p42">
            <a:extLst>
              <a:ext uri="{FF2B5EF4-FFF2-40B4-BE49-F238E27FC236}">
                <a16:creationId xmlns:a16="http://schemas.microsoft.com/office/drawing/2014/main" id="{7922BD65-6C05-4EF1-7660-43862EC6938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rcRect l="38716" t="94025" r="50000"/>
          <a:stretch>
            <a:fillRect/>
          </a:stretch>
        </p:blipFill>
        <p:spPr>
          <a:xfrm>
            <a:off x="7531430" y="3207523"/>
            <a:ext cx="1116000" cy="315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295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>
          <a:extLst>
            <a:ext uri="{FF2B5EF4-FFF2-40B4-BE49-F238E27FC236}">
              <a16:creationId xmlns:a16="http://schemas.microsoft.com/office/drawing/2014/main" id="{A1BF9930-D165-0721-2F48-F68090E9A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98;p27">
            <a:extLst>
              <a:ext uri="{FF2B5EF4-FFF2-40B4-BE49-F238E27FC236}">
                <a16:creationId xmlns:a16="http://schemas.microsoft.com/office/drawing/2014/main" id="{B0A4D322-369D-96C1-D05C-76D7AE11F73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6391"/>
            <a:ext cx="6523177" cy="6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>
            <a:extLst>
              <a:ext uri="{FF2B5EF4-FFF2-40B4-BE49-F238E27FC236}">
                <a16:creationId xmlns:a16="http://schemas.microsoft.com/office/drawing/2014/main" id="{9C70F97A-EE19-1A3D-3B8C-758717C8F446}"/>
              </a:ext>
            </a:extLst>
          </p:cNvPr>
          <p:cNvSpPr txBox="1"/>
          <p:nvPr/>
        </p:nvSpPr>
        <p:spPr>
          <a:xfrm>
            <a:off x="212490" y="358257"/>
            <a:ext cx="6158549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419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rPr>
              <a:t>La participación de mujeres entre los trabajadores senior (55 años o más) aumenta, pero se mantiene baja.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1" name="Google Shape;141;p21">
            <a:extLst>
              <a:ext uri="{FF2B5EF4-FFF2-40B4-BE49-F238E27FC236}">
                <a16:creationId xmlns:a16="http://schemas.microsoft.com/office/drawing/2014/main" id="{69F8088E-B50B-39F1-7D07-AC12AF61B80B}"/>
              </a:ext>
            </a:extLst>
          </p:cNvPr>
          <p:cNvSpPr txBox="1"/>
          <p:nvPr/>
        </p:nvSpPr>
        <p:spPr>
          <a:xfrm>
            <a:off x="1152770" y="1182132"/>
            <a:ext cx="6838459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1B8986"/>
                </a:solidFill>
                <a:effectLst/>
                <a:uLnTx/>
                <a:uFillTx/>
                <a:latin typeface="Lexend Medium"/>
                <a:ea typeface="Lexend Medium"/>
                <a:cs typeface="Lexend Medium"/>
                <a:sym typeface="Lexend Medium"/>
              </a:rPr>
              <a:t>Evolución de la composición de los trabajadores/as senior (55 años o más) en empresas mineras por sexo (2014-2024)</a:t>
            </a:r>
          </a:p>
        </p:txBody>
      </p:sp>
      <p:pic>
        <p:nvPicPr>
          <p:cNvPr id="2" name="Google Shape;520;p44">
            <a:extLst>
              <a:ext uri="{FF2B5EF4-FFF2-40B4-BE49-F238E27FC236}">
                <a16:creationId xmlns:a16="http://schemas.microsoft.com/office/drawing/2014/main" id="{CC4D335F-47C6-E270-6726-6CFC3D0B9D6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rcRect b="5240"/>
          <a:stretch>
            <a:fillRect/>
          </a:stretch>
        </p:blipFill>
        <p:spPr>
          <a:xfrm>
            <a:off x="885747" y="1709008"/>
            <a:ext cx="6760193" cy="3215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80;p42">
            <a:extLst>
              <a:ext uri="{FF2B5EF4-FFF2-40B4-BE49-F238E27FC236}">
                <a16:creationId xmlns:a16="http://schemas.microsoft.com/office/drawing/2014/main" id="{DFF56D23-1DB9-80BC-E2FE-66D6F538586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rcRect l="50001" t="94025" r="36750"/>
          <a:stretch>
            <a:fillRect/>
          </a:stretch>
        </p:blipFill>
        <p:spPr>
          <a:xfrm>
            <a:off x="7656693" y="2822385"/>
            <a:ext cx="1296000" cy="31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80;p42">
            <a:extLst>
              <a:ext uri="{FF2B5EF4-FFF2-40B4-BE49-F238E27FC236}">
                <a16:creationId xmlns:a16="http://schemas.microsoft.com/office/drawing/2014/main" id="{46B29553-2AA6-B29D-1EBE-1C1F3F5518E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rcRect l="38716" t="94025" r="50000"/>
          <a:stretch>
            <a:fillRect/>
          </a:stretch>
        </p:blipFill>
        <p:spPr>
          <a:xfrm>
            <a:off x="7531430" y="3207523"/>
            <a:ext cx="1116000" cy="3153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42;p21">
            <a:extLst>
              <a:ext uri="{FF2B5EF4-FFF2-40B4-BE49-F238E27FC236}">
                <a16:creationId xmlns:a16="http://schemas.microsoft.com/office/drawing/2014/main" id="{16F7232D-CB81-69A8-FABE-3928C84BBE2F}"/>
              </a:ext>
            </a:extLst>
          </p:cNvPr>
          <p:cNvSpPr txBox="1"/>
          <p:nvPr/>
        </p:nvSpPr>
        <p:spPr>
          <a:xfrm>
            <a:off x="1893989" y="4838938"/>
            <a:ext cx="5895599" cy="30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419" sz="800" dirty="0">
                <a:solidFill>
                  <a:srgbClr val="0D1E29"/>
                </a:solidFill>
                <a:latin typeface="Lexend"/>
                <a:ea typeface="Lexend"/>
                <a:cs typeface="Lexend"/>
                <a:sym typeface="Lexend"/>
              </a:rPr>
              <a:t>Fuente: </a:t>
            </a:r>
            <a:r>
              <a:rPr lang="es-MX" sz="800" dirty="0">
                <a:solidFill>
                  <a:srgbClr val="0D1E29"/>
                </a:solidFill>
                <a:latin typeface="Lexend"/>
              </a:rPr>
              <a:t>Estudio Estructura etaria de la fuerza laboral en empresas mineras, </a:t>
            </a:r>
            <a:r>
              <a:rPr lang="es-MX" sz="800" dirty="0">
                <a:solidFill>
                  <a:srgbClr val="0D1E29"/>
                </a:solidFill>
                <a:latin typeface="Lexend"/>
                <a:sym typeface="Lexend"/>
              </a:rPr>
              <a:t>Alianza CCM-Eleva (2025).</a:t>
            </a:r>
            <a:endParaRPr lang="es-CL" sz="800" dirty="0">
              <a:solidFill>
                <a:srgbClr val="0D1E29"/>
              </a:solidFill>
              <a:latin typeface="Lexend"/>
            </a:endParaRPr>
          </a:p>
        </p:txBody>
      </p:sp>
    </p:spTree>
    <p:extLst>
      <p:ext uri="{BB962C8B-B14F-4D97-AF65-F5344CB8AC3E}">
        <p14:creationId xmlns:p14="http://schemas.microsoft.com/office/powerpoint/2010/main" val="4214254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/>
        </p:nvSpPr>
        <p:spPr>
          <a:xfrm>
            <a:off x="821436" y="1180086"/>
            <a:ext cx="71625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rgbClr val="1B8986"/>
                </a:solidFill>
                <a:latin typeface="Lexend Medium"/>
                <a:ea typeface="Lexend Medium"/>
                <a:cs typeface="Lexend Medium"/>
                <a:sym typeface="Lexend Medium"/>
              </a:rPr>
              <a:t>Evolución de la matrícula de primer año en programas vinculados a la minería en educación superior por sexo y porcentaje de mujeres 2014-2024</a:t>
            </a:r>
            <a:endParaRPr sz="1300">
              <a:solidFill>
                <a:srgbClr val="1B8986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93" name="Google Shape;19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363" y="1763950"/>
            <a:ext cx="7270574" cy="30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91;p26"/>
          <p:cNvSpPr txBox="1"/>
          <p:nvPr/>
        </p:nvSpPr>
        <p:spPr>
          <a:xfrm>
            <a:off x="2443154" y="4840413"/>
            <a:ext cx="49452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419" sz="800" dirty="0">
                <a:solidFill>
                  <a:srgbClr val="0D1E29"/>
                </a:solidFill>
                <a:latin typeface="Lexend"/>
                <a:sym typeface="Lexend"/>
              </a:rPr>
              <a:t>Fuente: </a:t>
            </a:r>
            <a:r>
              <a:rPr lang="es-MX" sz="800" dirty="0">
                <a:solidFill>
                  <a:srgbClr val="0D1E29"/>
                </a:solidFill>
                <a:latin typeface="Lexend"/>
              </a:rPr>
              <a:t>Estudio Panorama Educacional Minero, </a:t>
            </a:r>
            <a:r>
              <a:rPr lang="es-MX" sz="800" dirty="0">
                <a:solidFill>
                  <a:srgbClr val="0D1E29"/>
                </a:solidFill>
                <a:latin typeface="Lexend"/>
                <a:sym typeface="Lexend"/>
              </a:rPr>
              <a:t>Alianza CCM-Eleva (2025).</a:t>
            </a:r>
            <a:endParaRPr lang="es-CL" sz="800" dirty="0">
              <a:solidFill>
                <a:srgbClr val="0D1E29"/>
              </a:solidFill>
              <a:latin typeface="Lexend"/>
            </a:endParaRPr>
          </a:p>
          <a:p>
            <a:pPr>
              <a:lnSpc>
                <a:spcPct val="115000"/>
              </a:lnSpc>
            </a:pPr>
            <a:endParaRPr lang="es-CL" sz="800" b="1" dirty="0">
              <a:solidFill>
                <a:srgbClr val="00ABA8"/>
              </a:solidFill>
              <a:latin typeface="Lexend" panose="020B060402020202020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0D1E2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3" name="Google Shape;198;p27">
            <a:extLst>
              <a:ext uri="{FF2B5EF4-FFF2-40B4-BE49-F238E27FC236}">
                <a16:creationId xmlns:a16="http://schemas.microsoft.com/office/drawing/2014/main" id="{BF2CC96D-17AD-B50C-0627-6D66AE86784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346391"/>
            <a:ext cx="6668932" cy="6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6"/>
          <p:cNvSpPr txBox="1"/>
          <p:nvPr/>
        </p:nvSpPr>
        <p:spPr>
          <a:xfrm>
            <a:off x="54020" y="346391"/>
            <a:ext cx="6909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La participación de mujeres en la matrícula de programas vinculados </a:t>
            </a:r>
            <a:br>
              <a:rPr lang="es-419" b="1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es-419" b="1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a minería aumentó respecto a la tendencias pasadas.</a:t>
            </a:r>
            <a:endParaRPr b="1" dirty="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/>
          <p:nvPr/>
        </p:nvSpPr>
        <p:spPr>
          <a:xfrm>
            <a:off x="703672" y="1498275"/>
            <a:ext cx="75414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rgbClr val="1B8986"/>
                </a:solidFill>
                <a:latin typeface="Lexend Medium"/>
                <a:ea typeface="Lexend Medium"/>
                <a:cs typeface="Lexend Medium"/>
                <a:sym typeface="Lexend Medium"/>
              </a:rPr>
              <a:t>Trayectorias hacia IES de egresados de especialidades EMTP vinculadas a la minería a un año de su egreso por sexo (2023-2024)</a:t>
            </a:r>
            <a:endParaRPr>
              <a:solidFill>
                <a:srgbClr val="1B8986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1B8986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213" name="Google Shape;21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0418" y="2208000"/>
            <a:ext cx="6317936" cy="2632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91;p26">
            <a:extLst>
              <a:ext uri="{FF2B5EF4-FFF2-40B4-BE49-F238E27FC236}">
                <a16:creationId xmlns:a16="http://schemas.microsoft.com/office/drawing/2014/main" id="{04DB45BB-92A1-ECFC-5DB6-86D866C54747}"/>
              </a:ext>
            </a:extLst>
          </p:cNvPr>
          <p:cNvSpPr txBox="1"/>
          <p:nvPr/>
        </p:nvSpPr>
        <p:spPr>
          <a:xfrm>
            <a:off x="2443154" y="4840413"/>
            <a:ext cx="49452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419" sz="800" dirty="0">
                <a:solidFill>
                  <a:srgbClr val="0D1E29"/>
                </a:solidFill>
                <a:latin typeface="Lexend"/>
                <a:sym typeface="Lexend"/>
              </a:rPr>
              <a:t>Fuente: </a:t>
            </a:r>
            <a:r>
              <a:rPr lang="es-MX" sz="800" dirty="0">
                <a:solidFill>
                  <a:srgbClr val="0D1E29"/>
                </a:solidFill>
                <a:latin typeface="Lexend"/>
              </a:rPr>
              <a:t>Estudio Panorama Educacional Minero, </a:t>
            </a:r>
            <a:r>
              <a:rPr lang="es-MX" sz="800" dirty="0">
                <a:solidFill>
                  <a:srgbClr val="0D1E29"/>
                </a:solidFill>
                <a:latin typeface="Lexend"/>
                <a:sym typeface="Lexend"/>
              </a:rPr>
              <a:t>Alianza CCM-Eleva (2025).</a:t>
            </a:r>
            <a:endParaRPr lang="es-CL" sz="800" dirty="0">
              <a:solidFill>
                <a:srgbClr val="0D1E29"/>
              </a:solidFill>
              <a:latin typeface="Lexend"/>
            </a:endParaRPr>
          </a:p>
          <a:p>
            <a:pPr>
              <a:lnSpc>
                <a:spcPct val="115000"/>
              </a:lnSpc>
            </a:pPr>
            <a:endParaRPr lang="es-CL" sz="800" b="1" dirty="0">
              <a:solidFill>
                <a:srgbClr val="00ABA8"/>
              </a:solidFill>
              <a:latin typeface="Lexend" panose="020B060402020202020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0D1E2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" name="Google Shape;198;p27">
            <a:extLst>
              <a:ext uri="{FF2B5EF4-FFF2-40B4-BE49-F238E27FC236}">
                <a16:creationId xmlns:a16="http://schemas.microsoft.com/office/drawing/2014/main" id="{E75632CD-2356-EC4F-29BA-C2695F85166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346391"/>
            <a:ext cx="6297671" cy="88548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8"/>
          <p:cNvSpPr txBox="1"/>
          <p:nvPr/>
        </p:nvSpPr>
        <p:spPr>
          <a:xfrm>
            <a:off x="143397" y="346391"/>
            <a:ext cx="6154275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b="1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La mayoría de las mujeres egresadas de especialidades EMTP vinculadas a la minería, no sigue trayectorias formativas afines a la minería en la Educación Superior.</a:t>
            </a:r>
            <a:endParaRPr b="1" dirty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35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5875"/>
            <a:ext cx="9175526" cy="517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6350" y="4506408"/>
            <a:ext cx="3376527" cy="49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9"/>
          <p:cNvSpPr txBox="1"/>
          <p:nvPr/>
        </p:nvSpPr>
        <p:spPr>
          <a:xfrm>
            <a:off x="5698000" y="272150"/>
            <a:ext cx="29736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0">
              <a:solidFill>
                <a:srgbClr val="1B8986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221" name="Google Shape;221;p29"/>
          <p:cNvSpPr txBox="1"/>
          <p:nvPr/>
        </p:nvSpPr>
        <p:spPr>
          <a:xfrm>
            <a:off x="1026725" y="1360700"/>
            <a:ext cx="6890100" cy="1741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Mensajes </a:t>
            </a: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principales</a:t>
            </a:r>
            <a:endParaRPr sz="2200">
              <a:solidFill>
                <a:srgbClr val="D5D74D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6">
          <a:extLst>
            <a:ext uri="{FF2B5EF4-FFF2-40B4-BE49-F238E27FC236}">
              <a16:creationId xmlns:a16="http://schemas.microsoft.com/office/drawing/2014/main" id="{0F26CB6A-BFCF-8CA1-178E-33BCDDC5E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>
            <a:extLst>
              <a:ext uri="{FF2B5EF4-FFF2-40B4-BE49-F238E27FC236}">
                <a16:creationId xmlns:a16="http://schemas.microsoft.com/office/drawing/2014/main" id="{251FD661-0394-8A13-AE7F-D1F4E85A10B4}"/>
              </a:ext>
            </a:extLst>
          </p:cNvPr>
          <p:cNvSpPr txBox="1"/>
          <p:nvPr/>
        </p:nvSpPr>
        <p:spPr>
          <a:xfrm>
            <a:off x="1758347" y="1015907"/>
            <a:ext cx="7014177" cy="3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EB6D2E"/>
                </a:solidFill>
                <a:latin typeface="Lexend"/>
                <a:ea typeface="Lexend"/>
                <a:cs typeface="Lexend"/>
                <a:sym typeface="Lexend"/>
              </a:rPr>
              <a:t>● </a:t>
            </a:r>
            <a:r>
              <a:rPr lang="es-419" b="1">
                <a:solidFill>
                  <a:srgbClr val="EB6D2E"/>
                </a:solidFill>
                <a:latin typeface="Lexend"/>
                <a:ea typeface="Lexend"/>
                <a:cs typeface="Lexend"/>
                <a:sym typeface="Lexend"/>
              </a:rPr>
              <a:t>La participación de mujeres en empresas mineras de la gran minería alcanzó un 24,0%</a:t>
            </a:r>
            <a:r>
              <a:rPr lang="es-419">
                <a:solidFill>
                  <a:srgbClr val="0D1E29"/>
                </a:solidFill>
                <a:latin typeface="Lexend"/>
                <a:ea typeface="Lexend"/>
                <a:cs typeface="Lexend"/>
                <a:sym typeface="Lexend"/>
              </a:rPr>
              <a:t>, </a:t>
            </a:r>
            <a:r>
              <a:rPr lang="es-MX">
                <a:solidFill>
                  <a:srgbClr val="0D1E29"/>
                </a:solidFill>
                <a:latin typeface="Lexend"/>
                <a:ea typeface="Lexend"/>
                <a:cs typeface="Lexend"/>
                <a:sym typeface="Lexend"/>
              </a:rPr>
              <a:t>el desafío es sostener este avance, ya que la experiencia internacional muestra fluctuaciones tras ciertos umbrales.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>
              <a:solidFill>
                <a:srgbClr val="0D1E29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D1E29"/>
              </a:solidFill>
              <a:latin typeface="Lexend"/>
              <a:ea typeface="Lexend"/>
              <a:cs typeface="Lexend"/>
              <a:sym typeface="Lexend"/>
            </a:endParaRPr>
          </a:p>
          <a:p>
            <a:pPr algn="just">
              <a:lnSpc>
                <a:spcPct val="115000"/>
              </a:lnSpc>
            </a:pPr>
            <a:r>
              <a:rPr lang="es-419" sz="1200">
                <a:solidFill>
                  <a:srgbClr val="674EA7"/>
                </a:solidFill>
                <a:latin typeface="Lexend"/>
                <a:ea typeface="Lexend"/>
                <a:cs typeface="Lexend"/>
                <a:sym typeface="Lexend"/>
              </a:rPr>
              <a:t>● </a:t>
            </a:r>
            <a:r>
              <a:rPr lang="es-MX" b="1">
                <a:solidFill>
                  <a:srgbClr val="674EA7"/>
                </a:solidFill>
                <a:latin typeface="Lexend"/>
                <a:ea typeface="Lexend"/>
                <a:cs typeface="Lexend"/>
                <a:sym typeface="Lexend"/>
              </a:rPr>
              <a:t>La mayor rotación de mujeres durante el primer año (24,9% vs 12,4%) </a:t>
            </a:r>
            <a:r>
              <a:rPr lang="es-MX">
                <a:solidFill>
                  <a:srgbClr val="0D1E29"/>
                </a:solidFill>
                <a:latin typeface="Lexend"/>
                <a:sym typeface="Lexend"/>
              </a:rPr>
              <a:t>evidencia el desafío de fortalecer estrategias de retención para el talento femenino que se incorpora a la industria.</a:t>
            </a:r>
          </a:p>
          <a:p>
            <a:pPr algn="just">
              <a:lnSpc>
                <a:spcPct val="115000"/>
              </a:lnSpc>
            </a:pPr>
            <a:endParaRPr>
              <a:solidFill>
                <a:srgbClr val="0D1E29"/>
              </a:solidFill>
              <a:latin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D1E29"/>
              </a:solidFill>
              <a:latin typeface="Lexend"/>
              <a:ea typeface="Lexend"/>
              <a:cs typeface="Lexend"/>
              <a:sym typeface="Lexend"/>
            </a:endParaRP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s-419" sz="1200">
                <a:solidFill>
                  <a:srgbClr val="00ABA8"/>
                </a:solidFill>
                <a:latin typeface="Lexend"/>
                <a:ea typeface="Lexend"/>
                <a:cs typeface="Lexend"/>
                <a:sym typeface="Lexend"/>
              </a:rPr>
              <a:t>●</a:t>
            </a:r>
            <a:r>
              <a:rPr lang="es-419">
                <a:solidFill>
                  <a:srgbClr val="674EA7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s-MX" b="1">
                <a:solidFill>
                  <a:srgbClr val="10ABA7"/>
                </a:solidFill>
                <a:latin typeface="Lexend"/>
                <a:ea typeface="Lexend"/>
                <a:cs typeface="Lexend"/>
                <a:sym typeface="Lexend"/>
              </a:rPr>
              <a:t>Las trayectorias de mujeres desde la EMTP hacia la educación superior minera es considerablemente menor que la de los hombres (40% vs 80%). </a:t>
            </a:r>
            <a:r>
              <a:rPr lang="es-MX">
                <a:solidFill>
                  <a:srgbClr val="0D1E29"/>
                </a:solidFill>
                <a:latin typeface="Lexend"/>
                <a:sym typeface="Lexend"/>
              </a:rPr>
              <a:t>Esto evidencia el desafío de fortalecer la promoción temprana de vocaciones en áreas STEM y en la industria minera.</a:t>
            </a:r>
            <a:endParaRPr>
              <a:solidFill>
                <a:srgbClr val="0D1E29"/>
              </a:solidFill>
              <a:latin typeface="Lexend"/>
              <a:sym typeface="Lexend Light"/>
            </a:endParaRPr>
          </a:p>
        </p:txBody>
      </p:sp>
      <p:sp>
        <p:nvSpPr>
          <p:cNvPr id="228" name="Google Shape;228;p30">
            <a:extLst>
              <a:ext uri="{FF2B5EF4-FFF2-40B4-BE49-F238E27FC236}">
                <a16:creationId xmlns:a16="http://schemas.microsoft.com/office/drawing/2014/main" id="{B3164F0C-1F10-D47A-7443-32AF85CC8968}"/>
              </a:ext>
            </a:extLst>
          </p:cNvPr>
          <p:cNvSpPr txBox="1"/>
          <p:nvPr/>
        </p:nvSpPr>
        <p:spPr>
          <a:xfrm>
            <a:off x="311700" y="142350"/>
            <a:ext cx="47556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 b="1">
                <a:solidFill>
                  <a:srgbClr val="00567C"/>
                </a:solidFill>
                <a:latin typeface="Lexend"/>
                <a:ea typeface="Lexend"/>
                <a:cs typeface="Lexend"/>
                <a:sym typeface="Lexend"/>
              </a:rPr>
              <a:t>Mensajes principales</a:t>
            </a:r>
            <a:endParaRPr sz="2000" b="1">
              <a:solidFill>
                <a:srgbClr val="00567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3" name="Gráfico 2" descr="Mundo contorno">
            <a:extLst>
              <a:ext uri="{FF2B5EF4-FFF2-40B4-BE49-F238E27FC236}">
                <a16:creationId xmlns:a16="http://schemas.microsoft.com/office/drawing/2014/main" id="{459C2B26-BFF1-3083-ADC1-C4A1A484E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316" y="946637"/>
            <a:ext cx="1059451" cy="1059451"/>
          </a:xfrm>
          <a:prstGeom prst="rect">
            <a:avLst/>
          </a:prstGeom>
        </p:spPr>
      </p:pic>
      <p:pic>
        <p:nvPicPr>
          <p:cNvPr id="5" name="Gráfico 4" descr="Birrete contorno">
            <a:extLst>
              <a:ext uri="{FF2B5EF4-FFF2-40B4-BE49-F238E27FC236}">
                <a16:creationId xmlns:a16="http://schemas.microsoft.com/office/drawing/2014/main" id="{4D2A8B0E-3194-6204-D621-E66C30884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8726" y="3361074"/>
            <a:ext cx="1192390" cy="1192390"/>
          </a:xfrm>
          <a:prstGeom prst="rect">
            <a:avLst/>
          </a:prstGeom>
        </p:spPr>
      </p:pic>
      <p:pic>
        <p:nvPicPr>
          <p:cNvPr id="9" name="Gráfico 8" descr="Mujer trabajadora de la construcción contorno">
            <a:extLst>
              <a:ext uri="{FF2B5EF4-FFF2-40B4-BE49-F238E27FC236}">
                <a16:creationId xmlns:a16="http://schemas.microsoft.com/office/drawing/2014/main" id="{B64E5736-DE12-E754-3862-62ADE8EC1C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4736" y="2141485"/>
            <a:ext cx="1240370" cy="124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36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A534C-8F8E-67FA-5D85-2EC5A32A0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F535B0-5B06-D6EF-CAA3-F01F801CBC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23C1CA-2216-31F3-C076-36B9B725884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F048B53B-C9EB-0FC2-DE21-16744464A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" y="-315828"/>
            <a:ext cx="9296400" cy="577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9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317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970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10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85C1A-C1CB-4D97-5D67-5DDD112DC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29001-B397-4FED-7971-DC6651D46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75A4F0-2C32-AEEE-B71D-86F0EDE4C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6CA23E5-4A9A-77A3-4160-B34B922B0A9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AD69B617-6B11-B747-54CD-6D3624E70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" y="-315828"/>
            <a:ext cx="9296400" cy="577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08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>
          <a:extLst>
            <a:ext uri="{FF2B5EF4-FFF2-40B4-BE49-F238E27FC236}">
              <a16:creationId xmlns:a16="http://schemas.microsoft.com/office/drawing/2014/main" id="{DF91B354-1049-29CC-9072-A52FBCBE2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">
            <a:extLst>
              <a:ext uri="{FF2B5EF4-FFF2-40B4-BE49-F238E27FC236}">
                <a16:creationId xmlns:a16="http://schemas.microsoft.com/office/drawing/2014/main" id="{18C91780-68A9-634A-F120-77872F98FB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615" y="-37659"/>
            <a:ext cx="9211377" cy="520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>
            <a:extLst>
              <a:ext uri="{FF2B5EF4-FFF2-40B4-BE49-F238E27FC236}">
                <a16:creationId xmlns:a16="http://schemas.microsoft.com/office/drawing/2014/main" id="{5DE76F8A-4A33-AF79-575E-3D95DF3C9D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5652" y="272826"/>
            <a:ext cx="3377101" cy="54085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">
            <a:extLst>
              <a:ext uri="{FF2B5EF4-FFF2-40B4-BE49-F238E27FC236}">
                <a16:creationId xmlns:a16="http://schemas.microsoft.com/office/drawing/2014/main" id="{84804DFC-3413-3ACE-6255-9EC963AD9B0F}"/>
              </a:ext>
            </a:extLst>
          </p:cNvPr>
          <p:cNvSpPr txBox="1"/>
          <p:nvPr/>
        </p:nvSpPr>
        <p:spPr>
          <a:xfrm>
            <a:off x="4733050" y="1730825"/>
            <a:ext cx="4079700" cy="2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599" b="1" i="0" u="none" strike="noStrike" cap="none">
                <a:solidFill>
                  <a:srgbClr val="351C75"/>
                </a:solidFill>
                <a:latin typeface="Lexend"/>
                <a:ea typeface="Lexend"/>
                <a:cs typeface="Lexend"/>
                <a:sym typeface="Lexend"/>
              </a:rPr>
              <a:t>Monitoreo de </a:t>
            </a:r>
            <a:endParaRPr sz="2599" b="1" i="0" u="none" strike="noStrike" cap="none">
              <a:solidFill>
                <a:srgbClr val="351C75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599" b="1" i="0" u="none" strike="noStrike" cap="none">
                <a:solidFill>
                  <a:srgbClr val="351C75"/>
                </a:solidFill>
                <a:latin typeface="Lexend"/>
                <a:ea typeface="Lexend"/>
                <a:cs typeface="Lexend"/>
                <a:sym typeface="Lexend"/>
              </a:rPr>
              <a:t>Indicadores de Género</a:t>
            </a:r>
            <a:r>
              <a:rPr lang="es-419" sz="2300" b="0" i="0" u="none" strike="noStrike" cap="none">
                <a:solidFill>
                  <a:srgbClr val="351C75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2300" b="0" i="0" u="none" strike="noStrike" cap="none">
              <a:solidFill>
                <a:srgbClr val="351C75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 b="0" i="0" u="none" strike="noStrike" cap="none">
                <a:solidFill>
                  <a:srgbClr val="351C75"/>
                </a:solidFill>
                <a:latin typeface="Lexend"/>
                <a:ea typeface="Lexend"/>
                <a:cs typeface="Lexend"/>
                <a:sym typeface="Lexend"/>
              </a:rPr>
              <a:t>2° semestre 2025</a:t>
            </a:r>
            <a:endParaRPr sz="2300" b="0" i="0" u="none" strike="noStrike" cap="none">
              <a:solidFill>
                <a:srgbClr val="351C75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0" i="0" u="none" strike="noStrike" cap="none">
                <a:solidFill>
                  <a:srgbClr val="C85B24"/>
                </a:solidFill>
                <a:latin typeface="Lexend Medium"/>
                <a:ea typeface="Lexend Medium"/>
                <a:cs typeface="Lexend Medium"/>
                <a:sym typeface="Lexend Medium"/>
              </a:rPr>
              <a:t>Participación de mujeres </a:t>
            </a:r>
            <a:endParaRPr sz="1800" b="0" i="0" u="none" strike="noStrike" cap="none">
              <a:solidFill>
                <a:srgbClr val="C85B2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0" i="0" u="none" strike="noStrike" cap="none">
                <a:solidFill>
                  <a:srgbClr val="C85B24"/>
                </a:solidFill>
                <a:latin typeface="Lexend Medium"/>
                <a:ea typeface="Lexend Medium"/>
                <a:cs typeface="Lexend Medium"/>
                <a:sym typeface="Lexend Medium"/>
              </a:rPr>
              <a:t>en empresas mineras de la </a:t>
            </a:r>
            <a:endParaRPr sz="1800" b="0" i="0" u="none" strike="noStrike" cap="none">
              <a:solidFill>
                <a:srgbClr val="C85B2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0" i="0" u="none" strike="noStrike" cap="none">
                <a:solidFill>
                  <a:srgbClr val="C85B24"/>
                </a:solidFill>
                <a:latin typeface="Lexend Medium"/>
                <a:ea typeface="Lexend Medium"/>
                <a:cs typeface="Lexend Medium"/>
                <a:sym typeface="Lexend Medium"/>
              </a:rPr>
              <a:t>gran minería chilena</a:t>
            </a:r>
            <a:endParaRPr sz="2310" b="0" i="0" u="none" strike="noStrike" cap="none">
              <a:solidFill>
                <a:srgbClr val="C85B24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50" name="Google Shape;50;p1">
            <a:extLst>
              <a:ext uri="{FF2B5EF4-FFF2-40B4-BE49-F238E27FC236}">
                <a16:creationId xmlns:a16="http://schemas.microsoft.com/office/drawing/2014/main" id="{5F1EC3B5-2C15-FEA0-5FAC-5A6BC6EC53D3}"/>
              </a:ext>
            </a:extLst>
          </p:cNvPr>
          <p:cNvSpPr/>
          <p:nvPr/>
        </p:nvSpPr>
        <p:spPr>
          <a:xfrm>
            <a:off x="4572000" y="1799825"/>
            <a:ext cx="80100" cy="22566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spcFirstLastPara="1" wrap="square" lIns="81525" tIns="81525" rIns="81525" bIns="81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48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">
            <a:extLst>
              <a:ext uri="{FF2B5EF4-FFF2-40B4-BE49-F238E27FC236}">
                <a16:creationId xmlns:a16="http://schemas.microsoft.com/office/drawing/2014/main" id="{560FC853-0604-98C1-3B70-8B0048B936B7}"/>
              </a:ext>
            </a:extLst>
          </p:cNvPr>
          <p:cNvSpPr txBox="1"/>
          <p:nvPr/>
        </p:nvSpPr>
        <p:spPr>
          <a:xfrm>
            <a:off x="7350288" y="4498975"/>
            <a:ext cx="13461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 b="0" i="0" u="none" strike="noStrike" cap="none">
                <a:solidFill>
                  <a:srgbClr val="351C75"/>
                </a:solidFill>
                <a:latin typeface="Lexend"/>
                <a:ea typeface="Lexend"/>
                <a:cs typeface="Lexend"/>
                <a:sym typeface="Lexend"/>
              </a:rPr>
              <a:t>Marzo 2026</a:t>
            </a:r>
            <a:endParaRPr sz="1200" b="0" i="0" u="none" strike="noStrike" cap="none">
              <a:solidFill>
                <a:srgbClr val="351C75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52" name="Google Shape;52;p1">
            <a:extLst>
              <a:ext uri="{FF2B5EF4-FFF2-40B4-BE49-F238E27FC236}">
                <a16:creationId xmlns:a16="http://schemas.microsoft.com/office/drawing/2014/main" id="{C6F53136-A288-19B8-E164-ADD23BB32BA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650" y="461113"/>
            <a:ext cx="3915598" cy="40378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049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Escala de tiempo&#10;&#10;El contenido generado por IA puede ser incorrecto.">
            <a:extLst>
              <a:ext uri="{FF2B5EF4-FFF2-40B4-BE49-F238E27FC236}">
                <a16:creationId xmlns:a16="http://schemas.microsoft.com/office/drawing/2014/main" id="{7B4D2A23-5213-B64C-C6A9-2CED5F50E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811"/>
            <a:ext cx="9144000" cy="515631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37" y="0"/>
            <a:ext cx="41966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261325" y="867025"/>
            <a:ext cx="3215100" cy="29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dirty="0">
                <a:solidFill>
                  <a:srgbClr val="B6C4E0"/>
                </a:solidFill>
                <a:latin typeface="Lexend"/>
                <a:ea typeface="Lexend"/>
                <a:cs typeface="Lexend"/>
                <a:sym typeface="Lexend"/>
              </a:rPr>
              <a:t>Propósito</a:t>
            </a:r>
            <a:endParaRPr sz="2800" dirty="0">
              <a:solidFill>
                <a:srgbClr val="B6C4E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1800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Proveer información confiable y estratégica para monitorear los avances en equidad de género en la industria minera.</a:t>
            </a:r>
            <a:endParaRPr sz="1800" dirty="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5529489" y="939309"/>
            <a:ext cx="33783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 b="1">
                <a:solidFill>
                  <a:srgbClr val="EB6D2E"/>
                </a:solidFill>
                <a:latin typeface="Lexend"/>
                <a:ea typeface="Lexend"/>
                <a:cs typeface="Lexend"/>
                <a:sym typeface="Lexend"/>
              </a:rPr>
              <a:t>Participación de mujeres en empresas mineras de la gran minería</a:t>
            </a:r>
            <a:endParaRPr sz="1500" b="1">
              <a:solidFill>
                <a:srgbClr val="EB6D2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5533025" y="2438263"/>
            <a:ext cx="33783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dirty="0">
                <a:solidFill>
                  <a:srgbClr val="674EA7"/>
                </a:solidFill>
                <a:latin typeface="Lexend"/>
                <a:ea typeface="Lexend"/>
                <a:cs typeface="Lexend"/>
                <a:sym typeface="Lexend"/>
              </a:rPr>
              <a:t>Mujeres en la minería internacional</a:t>
            </a:r>
            <a:endParaRPr sz="1200" b="1" dirty="0">
              <a:solidFill>
                <a:srgbClr val="674EA7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5529500" y="3870320"/>
            <a:ext cx="36145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00AFAA"/>
                </a:solidFill>
                <a:latin typeface="Lexend"/>
                <a:ea typeface="Lexend"/>
                <a:cs typeface="Lexend"/>
                <a:sym typeface="Lexend"/>
              </a:rPr>
              <a:t>Radiografía de la participación de mujeres</a:t>
            </a:r>
            <a:endParaRPr sz="1800" b="1">
              <a:solidFill>
                <a:srgbClr val="00AFAA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" name="Google Shape;73;p15"/>
          <p:cNvSpPr/>
          <p:nvPr/>
        </p:nvSpPr>
        <p:spPr>
          <a:xfrm>
            <a:off x="4340575" y="766950"/>
            <a:ext cx="1042500" cy="1042500"/>
          </a:xfrm>
          <a:prstGeom prst="ellipse">
            <a:avLst/>
          </a:prstGeom>
          <a:solidFill>
            <a:srgbClr val="EB6D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4340625" y="2225525"/>
            <a:ext cx="1042500" cy="1042500"/>
          </a:xfrm>
          <a:prstGeom prst="ellipse">
            <a:avLst/>
          </a:prstGeom>
          <a:solidFill>
            <a:srgbClr val="674E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4340600" y="3684025"/>
            <a:ext cx="1042500" cy="1042500"/>
          </a:xfrm>
          <a:prstGeom prst="ellipse">
            <a:avLst/>
          </a:prstGeom>
          <a:solidFill>
            <a:srgbClr val="10AB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4399" y="3787369"/>
            <a:ext cx="482474" cy="79234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5529490" y="379999"/>
            <a:ext cx="12918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000">
                <a:solidFill>
                  <a:srgbClr val="B6C4E0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01.</a:t>
            </a:r>
            <a:endParaRPr sz="4000">
              <a:solidFill>
                <a:srgbClr val="B6C4E0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5529490" y="1870166"/>
            <a:ext cx="12918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000">
                <a:solidFill>
                  <a:srgbClr val="B6C4E0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02.</a:t>
            </a:r>
            <a:endParaRPr sz="4000">
              <a:solidFill>
                <a:srgbClr val="B6C4E0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5529490" y="3291769"/>
            <a:ext cx="12918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000">
                <a:solidFill>
                  <a:srgbClr val="B6C4E0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03.</a:t>
            </a:r>
            <a:endParaRPr sz="4000">
              <a:solidFill>
                <a:srgbClr val="B6C4E0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86419" y="920439"/>
            <a:ext cx="565949" cy="67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áfico 4" descr="Mundo contorno">
            <a:extLst>
              <a:ext uri="{FF2B5EF4-FFF2-40B4-BE49-F238E27FC236}">
                <a16:creationId xmlns:a16="http://schemas.microsoft.com/office/drawing/2014/main" id="{2F048E23-3FAC-2BA3-5FB7-6FD6D392AD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4614" y="2289537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/>
        </p:nvSpPr>
        <p:spPr>
          <a:xfrm>
            <a:off x="436175" y="248525"/>
            <a:ext cx="31044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000" b="1">
                <a:solidFill>
                  <a:srgbClr val="00567C"/>
                </a:solidFill>
                <a:latin typeface="Lexend"/>
                <a:ea typeface="Lexend"/>
                <a:cs typeface="Lexend"/>
                <a:sym typeface="Lexend"/>
              </a:rPr>
              <a:t>Metodología</a:t>
            </a:r>
            <a:endParaRPr sz="2000">
              <a:solidFill>
                <a:srgbClr val="00567C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436175" y="878850"/>
            <a:ext cx="1874100" cy="3619800"/>
          </a:xfrm>
          <a:prstGeom prst="roundRect">
            <a:avLst>
              <a:gd name="adj" fmla="val 16667"/>
            </a:avLst>
          </a:prstGeom>
          <a:solidFill>
            <a:srgbClr val="10AB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6"/>
          <p:cNvSpPr txBox="1"/>
          <p:nvPr/>
        </p:nvSpPr>
        <p:spPr>
          <a:xfrm>
            <a:off x="546053" y="1057426"/>
            <a:ext cx="1654344" cy="28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ALCANCE</a:t>
            </a:r>
            <a:endParaRPr sz="12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•</a:t>
            </a:r>
            <a:r>
              <a:rPr lang="es-419" sz="11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rPr>
              <a:t> </a:t>
            </a:r>
            <a:r>
              <a:rPr lang="es-419" sz="1100">
                <a:solidFill>
                  <a:srgbClr val="FFFFFF"/>
                </a:solidFill>
                <a:latin typeface="Lexend Medium"/>
                <a:ea typeface="Lexend Medium"/>
                <a:cs typeface="Lexend Medium"/>
                <a:sym typeface="Lexend Medium"/>
              </a:rPr>
              <a:t>Dotación de trabajadores propios de empresas mineras de la gran minería chilena 2025.</a:t>
            </a:r>
            <a:endParaRPr sz="1100">
              <a:solidFill>
                <a:srgbClr val="FFFFFF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•</a:t>
            </a:r>
            <a:r>
              <a:rPr lang="es-419" sz="11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rPr>
              <a:t> </a:t>
            </a:r>
            <a:r>
              <a:rPr lang="es-419" sz="1100">
                <a:solidFill>
                  <a:srgbClr val="FFFFFF"/>
                </a:solidFill>
                <a:latin typeface="Lexend Medium"/>
                <a:ea typeface="Lexend Medium"/>
                <a:cs typeface="Lexend Medium"/>
                <a:sym typeface="Lexend Medium"/>
              </a:rPr>
              <a:t>Adicionalmente, se utilizan datos históricos de los trabajadores propios entre 2014 y 2022.</a:t>
            </a:r>
            <a:endParaRPr sz="1100">
              <a:solidFill>
                <a:srgbClr val="FFFFFF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89" name="Google Shape;89;p16"/>
          <p:cNvSpPr/>
          <p:nvPr/>
        </p:nvSpPr>
        <p:spPr>
          <a:xfrm>
            <a:off x="6821525" y="878850"/>
            <a:ext cx="1874100" cy="361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6"/>
          <p:cNvSpPr txBox="1"/>
          <p:nvPr/>
        </p:nvSpPr>
        <p:spPr>
          <a:xfrm>
            <a:off x="6969425" y="1057426"/>
            <a:ext cx="1578300" cy="320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INFORMACIÓN</a:t>
            </a:r>
            <a:br>
              <a:rPr lang="es-419" sz="12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es-419" sz="12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SOLICITADA</a:t>
            </a:r>
            <a:endParaRPr sz="12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• Faena/Operación/</a:t>
            </a:r>
            <a:br>
              <a:rPr lang="es-419" sz="11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</a:br>
            <a:r>
              <a:rPr lang="es-419" sz="11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División/Matriz.</a:t>
            </a:r>
            <a:endParaRPr sz="11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• Sexo del trabajador/a.</a:t>
            </a:r>
            <a:endParaRPr sz="11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• Región de faena y región de residencia permanente.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419" sz="11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>
              <a:lnSpc>
                <a:spcPct val="115000"/>
              </a:lnSpc>
            </a:pPr>
            <a:r>
              <a:rPr lang="es-419" sz="11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• Fecha de ingreso a la empresa.</a:t>
            </a:r>
          </a:p>
        </p:txBody>
      </p:sp>
      <p:sp>
        <p:nvSpPr>
          <p:cNvPr id="91" name="Google Shape;91;p16"/>
          <p:cNvSpPr/>
          <p:nvPr/>
        </p:nvSpPr>
        <p:spPr>
          <a:xfrm>
            <a:off x="2575900" y="878850"/>
            <a:ext cx="1874100" cy="3619800"/>
          </a:xfrm>
          <a:prstGeom prst="roundRect">
            <a:avLst>
              <a:gd name="adj" fmla="val 16667"/>
            </a:avLst>
          </a:prstGeom>
          <a:solidFill>
            <a:srgbClr val="674E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6"/>
          <p:cNvSpPr txBox="1"/>
          <p:nvPr/>
        </p:nvSpPr>
        <p:spPr>
          <a:xfrm>
            <a:off x="2689375" y="1072087"/>
            <a:ext cx="1702400" cy="9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PARTICIPANTES</a:t>
            </a:r>
            <a:endParaRPr sz="12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1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12 empresas mineras de la gran minería: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4682300" y="878850"/>
            <a:ext cx="1874100" cy="3619800"/>
          </a:xfrm>
          <a:prstGeom prst="roundRect">
            <a:avLst>
              <a:gd name="adj" fmla="val 16667"/>
            </a:avLst>
          </a:prstGeom>
          <a:solidFill>
            <a:srgbClr val="EB6D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6"/>
          <p:cNvSpPr txBox="1"/>
          <p:nvPr/>
        </p:nvSpPr>
        <p:spPr>
          <a:xfrm>
            <a:off x="4751738" y="1072087"/>
            <a:ext cx="1735223" cy="27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MUESTRA</a:t>
            </a:r>
            <a:endParaRPr sz="12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• </a:t>
            </a:r>
            <a:r>
              <a:rPr lang="es-419" sz="11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12 empresas mineras de la gran minería.</a:t>
            </a:r>
            <a:endParaRPr sz="11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• Equivalente a 41 operaciones mineras y sus respectivos corporativos.</a:t>
            </a:r>
            <a:endParaRPr sz="11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• Total dotación interna: 51.012 trabajadores propios</a:t>
            </a:r>
            <a:endParaRPr sz="11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aphicFrame>
        <p:nvGraphicFramePr>
          <p:cNvPr id="95" name="Google Shape;95;p16"/>
          <p:cNvGraphicFramePr/>
          <p:nvPr>
            <p:extLst>
              <p:ext uri="{D42A27DB-BD31-4B8C-83A1-F6EECF244321}">
                <p14:modId xmlns:p14="http://schemas.microsoft.com/office/powerpoint/2010/main" val="1752341439"/>
              </p:ext>
            </p:extLst>
          </p:nvPr>
        </p:nvGraphicFramePr>
        <p:xfrm>
          <a:off x="2623530" y="1991201"/>
          <a:ext cx="1826469" cy="2454510"/>
        </p:xfrm>
        <a:graphic>
          <a:graphicData uri="http://schemas.openxmlformats.org/drawingml/2006/table">
            <a:tbl>
              <a:tblPr>
                <a:noFill/>
                <a:tableStyleId>{55B90D6C-E9E2-4EAA-8064-9CD48DEB9264}</a:tableStyleId>
              </a:tblPr>
              <a:tblGrid>
                <a:gridCol w="987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000">
                          <a:solidFill>
                            <a:srgbClr val="FFFFFF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• Anglo American</a:t>
                      </a:r>
                      <a:endParaRPr sz="100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35950" marR="35950" marT="35950" marB="359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000">
                          <a:solidFill>
                            <a:srgbClr val="FFFFFF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• Gold </a:t>
                      </a:r>
                      <a:r>
                        <a:rPr lang="es-419" sz="1000" err="1">
                          <a:solidFill>
                            <a:srgbClr val="FFFFFF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Fields</a:t>
                      </a:r>
                      <a:endParaRPr sz="100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35950" marR="35950" marT="35950" marB="359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000">
                          <a:solidFill>
                            <a:srgbClr val="FFFFFF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• Antofagasta </a:t>
                      </a:r>
                      <a:r>
                        <a:rPr lang="es-419" sz="1000" err="1">
                          <a:solidFill>
                            <a:srgbClr val="FFFFFF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Minerals</a:t>
                      </a:r>
                      <a:endParaRPr sz="100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35950" marR="35950" marT="35950" marB="359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419" sz="1000">
                          <a:solidFill>
                            <a:srgbClr val="FFFFFF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• </a:t>
                      </a:r>
                      <a:r>
                        <a:rPr lang="es-419" sz="1000" err="1">
                          <a:solidFill>
                            <a:srgbClr val="FFFFFF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Lundin</a:t>
                      </a:r>
                      <a:r>
                        <a:rPr lang="es-419" sz="1000">
                          <a:solidFill>
                            <a:srgbClr val="FFFFFF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 - Caserones</a:t>
                      </a: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35950" marR="35950" marT="35950" marB="359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000">
                          <a:solidFill>
                            <a:srgbClr val="FFFFFF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• BHP</a:t>
                      </a:r>
                      <a:endParaRPr sz="100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35950" marR="35950" marT="35950" marB="359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419" sz="1000">
                          <a:solidFill>
                            <a:srgbClr val="FFFFFF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• Novandino Litio</a:t>
                      </a:r>
                    </a:p>
                  </a:txBody>
                  <a:tcPr marL="35950" marR="35950" marT="35950" marB="359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000">
                          <a:solidFill>
                            <a:srgbClr val="FFFFFF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• CMP</a:t>
                      </a:r>
                      <a:endParaRPr sz="100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35950" marR="35950" marT="35950" marB="359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000">
                          <a:solidFill>
                            <a:srgbClr val="FFFFFF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• Teck</a:t>
                      </a:r>
                      <a:endParaRPr sz="100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35950" marR="35950" marT="35950" marB="359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000">
                          <a:solidFill>
                            <a:srgbClr val="FFFFFF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• Codelco</a:t>
                      </a:r>
                      <a:endParaRPr sz="100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35950" marR="35950" marT="35950" marB="359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000">
                          <a:solidFill>
                            <a:srgbClr val="FFFFFF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• Collahuasi</a:t>
                      </a:r>
                    </a:p>
                  </a:txBody>
                  <a:tcPr marL="35950" marR="35950" marT="35950" marB="359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000">
                          <a:solidFill>
                            <a:srgbClr val="FFFFFF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•Glencore</a:t>
                      </a:r>
                      <a:endParaRPr sz="100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35950" marR="35950" marT="35950" marB="359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000">
                          <a:solidFill>
                            <a:srgbClr val="FFFFFF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• SQM Yodo Nutrición Vegetal</a:t>
                      </a:r>
                      <a:endParaRPr sz="100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35950" marR="35950" marT="35950" marB="359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83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6350" y="4506408"/>
            <a:ext cx="3376527" cy="49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4267700" y="272150"/>
            <a:ext cx="44040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0">
                <a:solidFill>
                  <a:srgbClr val="C85B24"/>
                </a:solidFill>
                <a:latin typeface="Lexend Black"/>
                <a:ea typeface="Lexend Black"/>
                <a:cs typeface="Lexend Black"/>
                <a:sym typeface="Lexend Black"/>
              </a:rPr>
              <a:t>01.</a:t>
            </a:r>
            <a:endParaRPr sz="20000">
              <a:solidFill>
                <a:srgbClr val="C85B24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1026725" y="1360700"/>
            <a:ext cx="68901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Participación de mujeres en empresas mineras de la gran minería</a:t>
            </a:r>
            <a:endParaRPr sz="4000">
              <a:solidFill>
                <a:srgbClr val="DFDF45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2286000" y="1678775"/>
            <a:ext cx="665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4D40E0B-9209-A620-4CA7-CEF3F99709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2"/>
          <a:stretch/>
        </p:blipFill>
        <p:spPr>
          <a:xfrm>
            <a:off x="-96712" y="1632461"/>
            <a:ext cx="9337423" cy="3631367"/>
          </a:xfrm>
          <a:prstGeom prst="rect">
            <a:avLst/>
          </a:prstGeom>
        </p:spPr>
      </p:pic>
      <p:pic>
        <p:nvPicPr>
          <p:cNvPr id="110" name="Google Shape;11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40831"/>
            <a:ext cx="6245652" cy="70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/>
        </p:nvSpPr>
        <p:spPr>
          <a:xfrm>
            <a:off x="265787" y="371508"/>
            <a:ext cx="6012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La participación de mujeres en empresas mineras se ha triplicado en una década, alcanzando </a:t>
            </a:r>
            <a:r>
              <a:rPr lang="es-MX" b="1">
                <a:solidFill>
                  <a:schemeClr val="bg1"/>
                </a:solidFill>
                <a:latin typeface="Lexend"/>
                <a:ea typeface="Lexend"/>
                <a:cs typeface="Lexend"/>
                <a:sym typeface="Lexend"/>
              </a:rPr>
              <a:t>un 24,0% </a:t>
            </a:r>
            <a:r>
              <a:rPr lang="es-MX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en 2025.​</a:t>
            </a:r>
          </a:p>
        </p:txBody>
      </p:sp>
      <p:sp>
        <p:nvSpPr>
          <p:cNvPr id="113" name="Google Shape;113;p18"/>
          <p:cNvSpPr txBox="1"/>
          <p:nvPr/>
        </p:nvSpPr>
        <p:spPr>
          <a:xfrm>
            <a:off x="1413900" y="1220009"/>
            <a:ext cx="63162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>
                <a:solidFill>
                  <a:srgbClr val="EB6D2E"/>
                </a:solidFill>
                <a:latin typeface="Lexend Medium"/>
                <a:ea typeface="Lexend Medium"/>
                <a:cs typeface="Lexend Medium"/>
                <a:sym typeface="Lexend Medium"/>
              </a:rPr>
              <a:t>Evolución de la </a:t>
            </a:r>
            <a:r>
              <a:rPr lang="es-MX" dirty="0">
                <a:solidFill>
                  <a:srgbClr val="EB6D2E"/>
                </a:solidFill>
                <a:latin typeface="Lexend Medium"/>
                <a:ea typeface="Lexend Medium"/>
                <a:cs typeface="Lexend Medium"/>
                <a:sym typeface="Lexend Medium"/>
              </a:rPr>
              <a:t>participación de mujeres en empresas mineras de la gran minería (2014-2025)</a:t>
            </a:r>
            <a:endParaRPr dirty="0">
              <a:solidFill>
                <a:srgbClr val="EB6D2E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3" name="Google Shape;111;p18"/>
          <p:cNvSpPr txBox="1"/>
          <p:nvPr/>
        </p:nvSpPr>
        <p:spPr>
          <a:xfrm>
            <a:off x="892341" y="4851876"/>
            <a:ext cx="79122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Fuente: Elaboración propia en base a cifras de dotación interna con fecha de corte a diciembre de 2025 de 12 empresas mineras de la gran minería.</a:t>
            </a:r>
            <a:endParaRPr sz="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E0B31E029CE4543BBA1E804369F4BA7" ma:contentTypeVersion="13" ma:contentTypeDescription="Crear nuevo documento." ma:contentTypeScope="" ma:versionID="c9318454d6935fb978cfffe0fadfdbde">
  <xsd:schema xmlns:xsd="http://www.w3.org/2001/XMLSchema" xmlns:xs="http://www.w3.org/2001/XMLSchema" xmlns:p="http://schemas.microsoft.com/office/2006/metadata/properties" xmlns:ns2="2bd50aa5-3cfd-414e-af1e-fb4692e22ac4" xmlns:ns3="653f7fc6-910f-49d9-ab40-bab99d8942d7" targetNamespace="http://schemas.microsoft.com/office/2006/metadata/properties" ma:root="true" ma:fieldsID="04450fb2fbb94039a24376e622bfe078" ns2:_="" ns3:_="">
    <xsd:import namespace="2bd50aa5-3cfd-414e-af1e-fb4692e22ac4"/>
    <xsd:import namespace="653f7fc6-910f-49d9-ab40-bab99d8942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d50aa5-3cfd-414e-af1e-fb4692e22a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f2caf523-e502-4074-881f-9443b4a16b5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f7fc6-910f-49d9-ab40-bab99d8942d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91c842e-8262-42e2-a409-6e6677a28422}" ma:internalName="TaxCatchAll" ma:showField="CatchAllData" ma:web="653f7fc6-910f-49d9-ab40-bab99d8942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d50aa5-3cfd-414e-af1e-fb4692e22ac4">
      <Terms xmlns="http://schemas.microsoft.com/office/infopath/2007/PartnerControls"/>
    </lcf76f155ced4ddcb4097134ff3c332f>
    <TaxCatchAll xmlns="653f7fc6-910f-49d9-ab40-bab99d8942d7" xsi:nil="true"/>
  </documentManagement>
</p:properties>
</file>

<file path=customXml/itemProps1.xml><?xml version="1.0" encoding="utf-8"?>
<ds:datastoreItem xmlns:ds="http://schemas.openxmlformats.org/officeDocument/2006/customXml" ds:itemID="{97B91E45-9F92-4EEA-AE96-8547DB936CBA}"/>
</file>

<file path=customXml/itemProps2.xml><?xml version="1.0" encoding="utf-8"?>
<ds:datastoreItem xmlns:ds="http://schemas.openxmlformats.org/officeDocument/2006/customXml" ds:itemID="{D175A2A8-3841-42BA-8970-F50554EA55B1}"/>
</file>

<file path=customXml/itemProps3.xml><?xml version="1.0" encoding="utf-8"?>
<ds:datastoreItem xmlns:ds="http://schemas.openxmlformats.org/officeDocument/2006/customXml" ds:itemID="{48B23C73-5B9B-451D-A38F-2D32B03327DF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1600</Words>
  <Application>Microsoft Office PowerPoint</Application>
  <PresentationFormat>Presentación en pantalla (16:9)</PresentationFormat>
  <Paragraphs>152</Paragraphs>
  <Slides>36</Slides>
  <Notes>34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7" baseType="lpstr"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Pio Marshall De La Maza</cp:lastModifiedBy>
  <cp:revision>2</cp:revision>
  <dcterms:modified xsi:type="dcterms:W3CDTF">2026-03-06T11:46:43Z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0x0101003E0B31E029CE4543BBA1E804369F4BA7</vt:lpwstr>
  </property>
</Properties>
</file>